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1" r:id="rId14"/>
    <p:sldId id="272" r:id="rId15"/>
    <p:sldId id="270" r:id="rId16"/>
    <p:sldId id="273" r:id="rId17"/>
    <p:sldId id="274" r:id="rId18"/>
    <p:sldId id="276" r:id="rId19"/>
    <p:sldId id="277" r:id="rId20"/>
    <p:sldId id="278" r:id="rId21"/>
    <p:sldId id="283" r:id="rId22"/>
    <p:sldId id="284" r:id="rId23"/>
    <p:sldId id="279" r:id="rId24"/>
    <p:sldId id="280" r:id="rId25"/>
    <p:sldId id="281" r:id="rId26"/>
    <p:sldId id="282" r:id="rId27"/>
    <p:sldId id="285" r:id="rId28"/>
    <p:sldId id="286" r:id="rId29"/>
    <p:sldId id="26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9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4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 - 7,4%</c:v>
                </c:pt>
                <c:pt idx="1">
                  <c:v>Налоговые доходы - 81,9% </c:v>
                </c:pt>
                <c:pt idx="2">
                  <c:v>Неналоговые - 10,7%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7.4</c:v>
                </c:pt>
                <c:pt idx="1">
                  <c:v>81.900000000000006</c:v>
                </c:pt>
                <c:pt idx="2">
                  <c:v>10.7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76FAA-1C94-4C83-8108-F0FE796E01D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F77CA5-656C-4392-8FA6-050260E79BC6}">
      <dgm:prSet phldrT="[Текст]" custT="1"/>
      <dgm:spPr/>
      <dgm:t>
        <a:bodyPr/>
        <a:lstStyle/>
        <a:p>
          <a:r>
            <a:rPr lang="ru-RU" sz="1800" b="1" dirty="0" smtClean="0">
              <a:latin typeface="Arial Black" pitchFamily="34" charset="0"/>
            </a:rPr>
            <a:t>Составление проекта местного бюджета основывается на</a:t>
          </a:r>
          <a:endParaRPr lang="ru-RU" sz="1800" b="1" dirty="0">
            <a:latin typeface="Arial Black" pitchFamily="34" charset="0"/>
          </a:endParaRPr>
        </a:p>
      </dgm:t>
    </dgm:pt>
    <dgm:pt modelId="{AAF2F2F7-5E1B-40B5-84C0-7FAC55F2D359}" type="parTrans" cxnId="{2845ED87-9A27-4F62-B2B0-75EEABBE12D8}">
      <dgm:prSet/>
      <dgm:spPr/>
      <dgm:t>
        <a:bodyPr/>
        <a:lstStyle/>
        <a:p>
          <a:endParaRPr lang="ru-RU"/>
        </a:p>
      </dgm:t>
    </dgm:pt>
    <dgm:pt modelId="{594EA3FE-8FF3-445C-ABC1-02499E304498}" type="sibTrans" cxnId="{2845ED87-9A27-4F62-B2B0-75EEABBE12D8}">
      <dgm:prSet/>
      <dgm:spPr/>
      <dgm:t>
        <a:bodyPr/>
        <a:lstStyle/>
        <a:p>
          <a:endParaRPr lang="ru-RU"/>
        </a:p>
      </dgm:t>
    </dgm:pt>
    <dgm:pt modelId="{8C759311-5E28-42C0-BAF2-0ABD0E298798}">
      <dgm:prSet phldrT="[Текст]" custT="1"/>
      <dgm:spPr/>
      <dgm:t>
        <a:bodyPr/>
        <a:lstStyle/>
        <a:p>
          <a:r>
            <a:rPr lang="ru-RU" sz="1400" dirty="0" smtClean="0"/>
            <a:t>Основных направлениях бюджетной политики</a:t>
          </a:r>
          <a:endParaRPr lang="ru-RU" sz="1400" dirty="0"/>
        </a:p>
      </dgm:t>
    </dgm:pt>
    <dgm:pt modelId="{A83CB788-5A38-44DD-BC58-01AC34588488}" type="parTrans" cxnId="{25CA46B2-86CB-4769-A260-48E25A5671CD}">
      <dgm:prSet/>
      <dgm:spPr/>
      <dgm:t>
        <a:bodyPr/>
        <a:lstStyle/>
        <a:p>
          <a:endParaRPr lang="ru-RU"/>
        </a:p>
      </dgm:t>
    </dgm:pt>
    <dgm:pt modelId="{55E04AB9-6B88-4C3B-989D-88745FC460BD}" type="sibTrans" cxnId="{25CA46B2-86CB-4769-A260-48E25A5671CD}">
      <dgm:prSet/>
      <dgm:spPr/>
      <dgm:t>
        <a:bodyPr/>
        <a:lstStyle/>
        <a:p>
          <a:endParaRPr lang="ru-RU"/>
        </a:p>
      </dgm:t>
    </dgm:pt>
    <dgm:pt modelId="{BDDC88E4-9D40-4ACD-B6F2-8688097FD78C}">
      <dgm:prSet phldrT="[Текст]" custT="1"/>
      <dgm:spPr/>
      <dgm:t>
        <a:bodyPr/>
        <a:lstStyle/>
        <a:p>
          <a:r>
            <a:rPr lang="ru-RU" sz="1400" dirty="0" smtClean="0"/>
            <a:t>Среднесрочного финансового плана</a:t>
          </a:r>
          <a:endParaRPr lang="ru-RU" sz="1400" dirty="0"/>
        </a:p>
      </dgm:t>
    </dgm:pt>
    <dgm:pt modelId="{71088144-A265-4E21-9278-2EC2DC5185D8}" type="parTrans" cxnId="{4D93CEA8-F83A-4233-9E63-DA21B3245CD8}">
      <dgm:prSet/>
      <dgm:spPr/>
      <dgm:t>
        <a:bodyPr/>
        <a:lstStyle/>
        <a:p>
          <a:endParaRPr lang="ru-RU"/>
        </a:p>
      </dgm:t>
    </dgm:pt>
    <dgm:pt modelId="{8FC455FD-542F-4B2B-9C5D-56C74F78226D}" type="sibTrans" cxnId="{4D93CEA8-F83A-4233-9E63-DA21B3245CD8}">
      <dgm:prSet/>
      <dgm:spPr/>
      <dgm:t>
        <a:bodyPr/>
        <a:lstStyle/>
        <a:p>
          <a:endParaRPr lang="ru-RU"/>
        </a:p>
      </dgm:t>
    </dgm:pt>
    <dgm:pt modelId="{AC8404FE-F568-49B9-AF9A-D9F162F590FA}">
      <dgm:prSet phldrT="[Текст]" custT="1"/>
      <dgm:spPr/>
      <dgm:t>
        <a:bodyPr/>
        <a:lstStyle/>
        <a:p>
          <a:r>
            <a:rPr lang="ru-RU" sz="1400" dirty="0" smtClean="0"/>
            <a:t>Прогноз социально-экономического развития в целях финансового обеспечения расходных обязательств</a:t>
          </a:r>
          <a:endParaRPr lang="ru-RU" sz="1400" dirty="0"/>
        </a:p>
      </dgm:t>
    </dgm:pt>
    <dgm:pt modelId="{F1095C70-39CF-410B-9A1D-18AC744BBD2F}" type="parTrans" cxnId="{36B81F87-53FF-47E2-9C54-D114AEA75759}">
      <dgm:prSet/>
      <dgm:spPr/>
      <dgm:t>
        <a:bodyPr/>
        <a:lstStyle/>
        <a:p>
          <a:endParaRPr lang="ru-RU"/>
        </a:p>
      </dgm:t>
    </dgm:pt>
    <dgm:pt modelId="{29733EF6-7466-4BF3-90D3-98C783E800F1}" type="sibTrans" cxnId="{36B81F87-53FF-47E2-9C54-D114AEA75759}">
      <dgm:prSet/>
      <dgm:spPr/>
      <dgm:t>
        <a:bodyPr/>
        <a:lstStyle/>
        <a:p>
          <a:endParaRPr lang="ru-RU"/>
        </a:p>
      </dgm:t>
    </dgm:pt>
    <dgm:pt modelId="{FE0C42CA-6DB5-450D-B81D-8DD79BBD1872}">
      <dgm:prSet phldrT="[Текст]" custT="1"/>
      <dgm:spPr/>
      <dgm:t>
        <a:bodyPr/>
        <a:lstStyle/>
        <a:p>
          <a:r>
            <a:rPr lang="ru-RU" sz="1400" dirty="0" smtClean="0"/>
            <a:t>Ведомственных целевых программ</a:t>
          </a:r>
          <a:endParaRPr lang="ru-RU" sz="1400" dirty="0"/>
        </a:p>
      </dgm:t>
    </dgm:pt>
    <dgm:pt modelId="{E7161546-F333-45A5-A7EF-9C75C0BF8609}" type="parTrans" cxnId="{BBE01B18-8436-490B-986F-1D1AD45010EC}">
      <dgm:prSet/>
      <dgm:spPr/>
      <dgm:t>
        <a:bodyPr/>
        <a:lstStyle/>
        <a:p>
          <a:endParaRPr lang="ru-RU"/>
        </a:p>
      </dgm:t>
    </dgm:pt>
    <dgm:pt modelId="{CA03CBFD-51B9-41A8-B7B2-59F3C7DB8055}" type="sibTrans" cxnId="{BBE01B18-8436-490B-986F-1D1AD45010EC}">
      <dgm:prSet/>
      <dgm:spPr/>
      <dgm:t>
        <a:bodyPr/>
        <a:lstStyle/>
        <a:p>
          <a:endParaRPr lang="ru-RU"/>
        </a:p>
      </dgm:t>
    </dgm:pt>
    <dgm:pt modelId="{BCF2A76D-CBB5-4A90-8BA1-433C1DC4E93E}">
      <dgm:prSet phldrT="[Текст]" custT="1"/>
      <dgm:spPr/>
      <dgm:t>
        <a:bodyPr/>
        <a:lstStyle/>
        <a:p>
          <a:r>
            <a:rPr lang="ru-RU" sz="1400" dirty="0" smtClean="0"/>
            <a:t>Бюджетном послание Президента Российской Федерации</a:t>
          </a:r>
          <a:endParaRPr lang="ru-RU" sz="1400" dirty="0"/>
        </a:p>
      </dgm:t>
    </dgm:pt>
    <dgm:pt modelId="{8022FDEF-95B3-4459-A0B9-EEC1D06FF628}" type="parTrans" cxnId="{01EA1656-A3E8-481E-A23D-1AC41BCF4A19}">
      <dgm:prSet/>
      <dgm:spPr/>
      <dgm:t>
        <a:bodyPr/>
        <a:lstStyle/>
        <a:p>
          <a:endParaRPr lang="ru-RU"/>
        </a:p>
      </dgm:t>
    </dgm:pt>
    <dgm:pt modelId="{952C1E0D-9F63-4C4F-921D-840B617DB318}" type="sibTrans" cxnId="{01EA1656-A3E8-481E-A23D-1AC41BCF4A19}">
      <dgm:prSet/>
      <dgm:spPr/>
      <dgm:t>
        <a:bodyPr/>
        <a:lstStyle/>
        <a:p>
          <a:endParaRPr lang="ru-RU"/>
        </a:p>
      </dgm:t>
    </dgm:pt>
    <dgm:pt modelId="{A0183362-81CC-44DA-B870-1805F3A61868}" type="pres">
      <dgm:prSet presAssocID="{09676FAA-1C94-4C83-8108-F0FE796E01D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D98E60-AF64-4322-AE89-6B3E20AD7AA9}" type="pres">
      <dgm:prSet presAssocID="{25F77CA5-656C-4392-8FA6-050260E79BC6}" presName="centerShape" presStyleLbl="node0" presStyleIdx="0" presStyleCnt="1" custScaleX="236996" custLinFactNeighborX="-1404" custLinFactNeighborY="-4494"/>
      <dgm:spPr/>
      <dgm:t>
        <a:bodyPr/>
        <a:lstStyle/>
        <a:p>
          <a:endParaRPr lang="ru-RU"/>
        </a:p>
      </dgm:t>
    </dgm:pt>
    <dgm:pt modelId="{CCF2252A-C710-46D5-BA08-943E59B571F7}" type="pres">
      <dgm:prSet presAssocID="{A83CB788-5A38-44DD-BC58-01AC34588488}" presName="Name9" presStyleLbl="parChTrans1D2" presStyleIdx="0" presStyleCnt="5"/>
      <dgm:spPr/>
      <dgm:t>
        <a:bodyPr/>
        <a:lstStyle/>
        <a:p>
          <a:endParaRPr lang="ru-RU"/>
        </a:p>
      </dgm:t>
    </dgm:pt>
    <dgm:pt modelId="{14E2C462-B064-4F48-8AF0-943F604A4C48}" type="pres">
      <dgm:prSet presAssocID="{A83CB788-5A38-44DD-BC58-01AC34588488}" presName="connTx" presStyleLbl="parChTrans1D2" presStyleIdx="0" presStyleCnt="5"/>
      <dgm:spPr/>
      <dgm:t>
        <a:bodyPr/>
        <a:lstStyle/>
        <a:p>
          <a:endParaRPr lang="ru-RU"/>
        </a:p>
      </dgm:t>
    </dgm:pt>
    <dgm:pt modelId="{762C429C-A8FF-4A7A-A9EC-0089AF87D167}" type="pres">
      <dgm:prSet presAssocID="{8C759311-5E28-42C0-BAF2-0ABD0E298798}" presName="node" presStyleLbl="node1" presStyleIdx="0" presStyleCnt="5" custScaleX="156955" custRadScaleRad="130012" custRadScaleInc="123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43B10-C5E2-44C0-B941-75868C78BE5F}" type="pres">
      <dgm:prSet presAssocID="{71088144-A265-4E21-9278-2EC2DC5185D8}" presName="Name9" presStyleLbl="parChTrans1D2" presStyleIdx="1" presStyleCnt="5"/>
      <dgm:spPr/>
      <dgm:t>
        <a:bodyPr/>
        <a:lstStyle/>
        <a:p>
          <a:endParaRPr lang="ru-RU"/>
        </a:p>
      </dgm:t>
    </dgm:pt>
    <dgm:pt modelId="{922342C2-B9F8-4A72-A368-90D76F53C92E}" type="pres">
      <dgm:prSet presAssocID="{71088144-A265-4E21-9278-2EC2DC5185D8}" presName="connTx" presStyleLbl="parChTrans1D2" presStyleIdx="1" presStyleCnt="5"/>
      <dgm:spPr/>
      <dgm:t>
        <a:bodyPr/>
        <a:lstStyle/>
        <a:p>
          <a:endParaRPr lang="ru-RU"/>
        </a:p>
      </dgm:t>
    </dgm:pt>
    <dgm:pt modelId="{ED4A55F9-CE0A-4AE1-A582-D2E932B6137B}" type="pres">
      <dgm:prSet presAssocID="{BDDC88E4-9D40-4ACD-B6F2-8688097FD78C}" presName="node" presStyleLbl="node1" presStyleIdx="1" presStyleCnt="5" custScaleX="129512" custRadScaleRad="141280" custRadScaleInc="136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A67A9-4BF7-4C86-B5BD-5337BFAF73D7}" type="pres">
      <dgm:prSet presAssocID="{F1095C70-39CF-410B-9A1D-18AC744BBD2F}" presName="Name9" presStyleLbl="parChTrans1D2" presStyleIdx="2" presStyleCnt="5"/>
      <dgm:spPr/>
      <dgm:t>
        <a:bodyPr/>
        <a:lstStyle/>
        <a:p>
          <a:endParaRPr lang="ru-RU"/>
        </a:p>
      </dgm:t>
    </dgm:pt>
    <dgm:pt modelId="{296066DD-9608-4A8B-8373-088A6F7FBE4B}" type="pres">
      <dgm:prSet presAssocID="{F1095C70-39CF-410B-9A1D-18AC744BBD2F}" presName="connTx" presStyleLbl="parChTrans1D2" presStyleIdx="2" presStyleCnt="5"/>
      <dgm:spPr/>
      <dgm:t>
        <a:bodyPr/>
        <a:lstStyle/>
        <a:p>
          <a:endParaRPr lang="ru-RU"/>
        </a:p>
      </dgm:t>
    </dgm:pt>
    <dgm:pt modelId="{52CE4342-CBE3-4DF5-98B7-5A06BA5A2F49}" type="pres">
      <dgm:prSet presAssocID="{AC8404FE-F568-49B9-AF9A-D9F162F590FA}" presName="node" presStyleLbl="node1" presStyleIdx="2" presStyleCnt="5" custScaleX="175839" custRadScaleRad="84473" custRadScaleInc="110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09287-AB02-480C-A2B9-D39C7B3AF2DD}" type="pres">
      <dgm:prSet presAssocID="{E7161546-F333-45A5-A7EF-9C75C0BF8609}" presName="Name9" presStyleLbl="parChTrans1D2" presStyleIdx="3" presStyleCnt="5"/>
      <dgm:spPr/>
      <dgm:t>
        <a:bodyPr/>
        <a:lstStyle/>
        <a:p>
          <a:endParaRPr lang="ru-RU"/>
        </a:p>
      </dgm:t>
    </dgm:pt>
    <dgm:pt modelId="{5035B06D-6DC8-410F-B5A3-6A097549D056}" type="pres">
      <dgm:prSet presAssocID="{E7161546-F333-45A5-A7EF-9C75C0BF8609}" presName="connTx" presStyleLbl="parChTrans1D2" presStyleIdx="3" presStyleCnt="5"/>
      <dgm:spPr/>
      <dgm:t>
        <a:bodyPr/>
        <a:lstStyle/>
        <a:p>
          <a:endParaRPr lang="ru-RU"/>
        </a:p>
      </dgm:t>
    </dgm:pt>
    <dgm:pt modelId="{FA9E243C-2D18-4A41-A079-B0289E41FFE3}" type="pres">
      <dgm:prSet presAssocID="{FE0C42CA-6DB5-450D-B81D-8DD79BBD1872}" presName="node" presStyleLbl="node1" presStyleIdx="3" presStyleCnt="5" custScaleX="127866" custRadScaleRad="146329" custRadScaleInc="71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390BD-57A7-45E4-9330-CF1903662081}" type="pres">
      <dgm:prSet presAssocID="{8022FDEF-95B3-4459-A0B9-EEC1D06FF628}" presName="Name9" presStyleLbl="parChTrans1D2" presStyleIdx="4" presStyleCnt="5"/>
      <dgm:spPr/>
      <dgm:t>
        <a:bodyPr/>
        <a:lstStyle/>
        <a:p>
          <a:endParaRPr lang="ru-RU"/>
        </a:p>
      </dgm:t>
    </dgm:pt>
    <dgm:pt modelId="{5B2FD613-1BEA-47A1-B9AC-D91F96A2DC92}" type="pres">
      <dgm:prSet presAssocID="{8022FDEF-95B3-4459-A0B9-EEC1D06FF628}" presName="connTx" presStyleLbl="parChTrans1D2" presStyleIdx="4" presStyleCnt="5"/>
      <dgm:spPr/>
      <dgm:t>
        <a:bodyPr/>
        <a:lstStyle/>
        <a:p>
          <a:endParaRPr lang="ru-RU"/>
        </a:p>
      </dgm:t>
    </dgm:pt>
    <dgm:pt modelId="{8DC870AC-F304-4F5E-B149-0900C410173C}" type="pres">
      <dgm:prSet presAssocID="{BCF2A76D-CBB5-4A90-8BA1-433C1DC4E93E}" presName="node" presStyleLbl="node1" presStyleIdx="4" presStyleCnt="5" custScaleX="156093" custRadScaleRad="132429" custRadScaleInc="71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45ED87-9A27-4F62-B2B0-75EEABBE12D8}" srcId="{09676FAA-1C94-4C83-8108-F0FE796E01DE}" destId="{25F77CA5-656C-4392-8FA6-050260E79BC6}" srcOrd="0" destOrd="0" parTransId="{AAF2F2F7-5E1B-40B5-84C0-7FAC55F2D359}" sibTransId="{594EA3FE-8FF3-445C-ABC1-02499E304498}"/>
    <dgm:cxn modelId="{72185E7D-488B-4562-8450-62DBCA063895}" type="presOf" srcId="{E7161546-F333-45A5-A7EF-9C75C0BF8609}" destId="{90009287-AB02-480C-A2B9-D39C7B3AF2DD}" srcOrd="0" destOrd="0" presId="urn:microsoft.com/office/officeart/2005/8/layout/radial1"/>
    <dgm:cxn modelId="{86956360-EFAC-4DA1-821C-F3A1C476D05A}" type="presOf" srcId="{BCF2A76D-CBB5-4A90-8BA1-433C1DC4E93E}" destId="{8DC870AC-F304-4F5E-B149-0900C410173C}" srcOrd="0" destOrd="0" presId="urn:microsoft.com/office/officeart/2005/8/layout/radial1"/>
    <dgm:cxn modelId="{550D8F65-F82A-4F10-B162-50CDD5D33B71}" type="presOf" srcId="{A83CB788-5A38-44DD-BC58-01AC34588488}" destId="{CCF2252A-C710-46D5-BA08-943E59B571F7}" srcOrd="0" destOrd="0" presId="urn:microsoft.com/office/officeart/2005/8/layout/radial1"/>
    <dgm:cxn modelId="{0DF02549-8CAB-4204-B6BE-721465878D19}" type="presOf" srcId="{8022FDEF-95B3-4459-A0B9-EEC1D06FF628}" destId="{5B2FD613-1BEA-47A1-B9AC-D91F96A2DC92}" srcOrd="1" destOrd="0" presId="urn:microsoft.com/office/officeart/2005/8/layout/radial1"/>
    <dgm:cxn modelId="{37018673-BF35-41DF-B50C-F4FF9D37FBDE}" type="presOf" srcId="{71088144-A265-4E21-9278-2EC2DC5185D8}" destId="{0B243B10-C5E2-44C0-B941-75868C78BE5F}" srcOrd="0" destOrd="0" presId="urn:microsoft.com/office/officeart/2005/8/layout/radial1"/>
    <dgm:cxn modelId="{3A093081-5ACC-4D8A-A320-D88AF2ED4F4B}" type="presOf" srcId="{FE0C42CA-6DB5-450D-B81D-8DD79BBD1872}" destId="{FA9E243C-2D18-4A41-A079-B0289E41FFE3}" srcOrd="0" destOrd="0" presId="urn:microsoft.com/office/officeart/2005/8/layout/radial1"/>
    <dgm:cxn modelId="{F4FE6B43-8B29-4FF4-801D-DF6E5BE22865}" type="presOf" srcId="{BDDC88E4-9D40-4ACD-B6F2-8688097FD78C}" destId="{ED4A55F9-CE0A-4AE1-A582-D2E932B6137B}" srcOrd="0" destOrd="0" presId="urn:microsoft.com/office/officeart/2005/8/layout/radial1"/>
    <dgm:cxn modelId="{BBE01B18-8436-490B-986F-1D1AD45010EC}" srcId="{25F77CA5-656C-4392-8FA6-050260E79BC6}" destId="{FE0C42CA-6DB5-450D-B81D-8DD79BBD1872}" srcOrd="3" destOrd="0" parTransId="{E7161546-F333-45A5-A7EF-9C75C0BF8609}" sibTransId="{CA03CBFD-51B9-41A8-B7B2-59F3C7DB8055}"/>
    <dgm:cxn modelId="{25CA46B2-86CB-4769-A260-48E25A5671CD}" srcId="{25F77CA5-656C-4392-8FA6-050260E79BC6}" destId="{8C759311-5E28-42C0-BAF2-0ABD0E298798}" srcOrd="0" destOrd="0" parTransId="{A83CB788-5A38-44DD-BC58-01AC34588488}" sibTransId="{55E04AB9-6B88-4C3B-989D-88745FC460BD}"/>
    <dgm:cxn modelId="{01EA1656-A3E8-481E-A23D-1AC41BCF4A19}" srcId="{25F77CA5-656C-4392-8FA6-050260E79BC6}" destId="{BCF2A76D-CBB5-4A90-8BA1-433C1DC4E93E}" srcOrd="4" destOrd="0" parTransId="{8022FDEF-95B3-4459-A0B9-EEC1D06FF628}" sibTransId="{952C1E0D-9F63-4C4F-921D-840B617DB318}"/>
    <dgm:cxn modelId="{11AC2444-EC46-4896-8130-36CF2C24C192}" type="presOf" srcId="{AC8404FE-F568-49B9-AF9A-D9F162F590FA}" destId="{52CE4342-CBE3-4DF5-98B7-5A06BA5A2F49}" srcOrd="0" destOrd="0" presId="urn:microsoft.com/office/officeart/2005/8/layout/radial1"/>
    <dgm:cxn modelId="{3DC7D752-E2D6-4CA2-BF36-5FADB68FB337}" type="presOf" srcId="{71088144-A265-4E21-9278-2EC2DC5185D8}" destId="{922342C2-B9F8-4A72-A368-90D76F53C92E}" srcOrd="1" destOrd="0" presId="urn:microsoft.com/office/officeart/2005/8/layout/radial1"/>
    <dgm:cxn modelId="{8BBD1EFA-234C-4E2C-B7B3-70F3C203E5D9}" type="presOf" srcId="{A83CB788-5A38-44DD-BC58-01AC34588488}" destId="{14E2C462-B064-4F48-8AF0-943F604A4C48}" srcOrd="1" destOrd="0" presId="urn:microsoft.com/office/officeart/2005/8/layout/radial1"/>
    <dgm:cxn modelId="{CAF50887-A2EC-4F90-89C6-CFA117093F0B}" type="presOf" srcId="{8022FDEF-95B3-4459-A0B9-EEC1D06FF628}" destId="{9E4390BD-57A7-45E4-9330-CF1903662081}" srcOrd="0" destOrd="0" presId="urn:microsoft.com/office/officeart/2005/8/layout/radial1"/>
    <dgm:cxn modelId="{65844446-E31D-44B0-ABC3-42E038E0EFC9}" type="presOf" srcId="{8C759311-5E28-42C0-BAF2-0ABD0E298798}" destId="{762C429C-A8FF-4A7A-A9EC-0089AF87D167}" srcOrd="0" destOrd="0" presId="urn:microsoft.com/office/officeart/2005/8/layout/radial1"/>
    <dgm:cxn modelId="{99F0A2A7-E1AF-4B36-A4F0-AE31D72D8332}" type="presOf" srcId="{25F77CA5-656C-4392-8FA6-050260E79BC6}" destId="{99D98E60-AF64-4322-AE89-6B3E20AD7AA9}" srcOrd="0" destOrd="0" presId="urn:microsoft.com/office/officeart/2005/8/layout/radial1"/>
    <dgm:cxn modelId="{36B81F87-53FF-47E2-9C54-D114AEA75759}" srcId="{25F77CA5-656C-4392-8FA6-050260E79BC6}" destId="{AC8404FE-F568-49B9-AF9A-D9F162F590FA}" srcOrd="2" destOrd="0" parTransId="{F1095C70-39CF-410B-9A1D-18AC744BBD2F}" sibTransId="{29733EF6-7466-4BF3-90D3-98C783E800F1}"/>
    <dgm:cxn modelId="{B0DB33E1-C3F1-4871-8620-76E8CDB9EF0F}" type="presOf" srcId="{F1095C70-39CF-410B-9A1D-18AC744BBD2F}" destId="{125A67A9-4BF7-4C86-B5BD-5337BFAF73D7}" srcOrd="0" destOrd="0" presId="urn:microsoft.com/office/officeart/2005/8/layout/radial1"/>
    <dgm:cxn modelId="{3E7C768B-1707-4D7C-ABE4-68FB166B4D5B}" type="presOf" srcId="{09676FAA-1C94-4C83-8108-F0FE796E01DE}" destId="{A0183362-81CC-44DA-B870-1805F3A61868}" srcOrd="0" destOrd="0" presId="urn:microsoft.com/office/officeart/2005/8/layout/radial1"/>
    <dgm:cxn modelId="{1BD8D048-C46D-4716-88CD-FA762818D1C8}" type="presOf" srcId="{F1095C70-39CF-410B-9A1D-18AC744BBD2F}" destId="{296066DD-9608-4A8B-8373-088A6F7FBE4B}" srcOrd="1" destOrd="0" presId="urn:microsoft.com/office/officeart/2005/8/layout/radial1"/>
    <dgm:cxn modelId="{4D93CEA8-F83A-4233-9E63-DA21B3245CD8}" srcId="{25F77CA5-656C-4392-8FA6-050260E79BC6}" destId="{BDDC88E4-9D40-4ACD-B6F2-8688097FD78C}" srcOrd="1" destOrd="0" parTransId="{71088144-A265-4E21-9278-2EC2DC5185D8}" sibTransId="{8FC455FD-542F-4B2B-9C5D-56C74F78226D}"/>
    <dgm:cxn modelId="{8E23A950-143C-495A-8115-68E7CC9C40AE}" type="presOf" srcId="{E7161546-F333-45A5-A7EF-9C75C0BF8609}" destId="{5035B06D-6DC8-410F-B5A3-6A097549D056}" srcOrd="1" destOrd="0" presId="urn:microsoft.com/office/officeart/2005/8/layout/radial1"/>
    <dgm:cxn modelId="{9E5F5367-8652-4CE6-8E17-4FAB8017CDA9}" type="presParOf" srcId="{A0183362-81CC-44DA-B870-1805F3A61868}" destId="{99D98E60-AF64-4322-AE89-6B3E20AD7AA9}" srcOrd="0" destOrd="0" presId="urn:microsoft.com/office/officeart/2005/8/layout/radial1"/>
    <dgm:cxn modelId="{AD71B3A2-6B82-46E1-89B5-6BA53DA36E3B}" type="presParOf" srcId="{A0183362-81CC-44DA-B870-1805F3A61868}" destId="{CCF2252A-C710-46D5-BA08-943E59B571F7}" srcOrd="1" destOrd="0" presId="urn:microsoft.com/office/officeart/2005/8/layout/radial1"/>
    <dgm:cxn modelId="{002FEFBB-7AD7-4196-9923-F153A5CF0E14}" type="presParOf" srcId="{CCF2252A-C710-46D5-BA08-943E59B571F7}" destId="{14E2C462-B064-4F48-8AF0-943F604A4C48}" srcOrd="0" destOrd="0" presId="urn:microsoft.com/office/officeart/2005/8/layout/radial1"/>
    <dgm:cxn modelId="{C79FBDF8-027A-4F51-916F-AFDA0E014989}" type="presParOf" srcId="{A0183362-81CC-44DA-B870-1805F3A61868}" destId="{762C429C-A8FF-4A7A-A9EC-0089AF87D167}" srcOrd="2" destOrd="0" presId="urn:microsoft.com/office/officeart/2005/8/layout/radial1"/>
    <dgm:cxn modelId="{071E3159-6C5D-4C32-954C-10E8C0CF956C}" type="presParOf" srcId="{A0183362-81CC-44DA-B870-1805F3A61868}" destId="{0B243B10-C5E2-44C0-B941-75868C78BE5F}" srcOrd="3" destOrd="0" presId="urn:microsoft.com/office/officeart/2005/8/layout/radial1"/>
    <dgm:cxn modelId="{E8E845A5-8821-4F46-BF78-35A26C0B4E5A}" type="presParOf" srcId="{0B243B10-C5E2-44C0-B941-75868C78BE5F}" destId="{922342C2-B9F8-4A72-A368-90D76F53C92E}" srcOrd="0" destOrd="0" presId="urn:microsoft.com/office/officeart/2005/8/layout/radial1"/>
    <dgm:cxn modelId="{A6B318D4-EB44-4F9E-8F2A-A874DB03D091}" type="presParOf" srcId="{A0183362-81CC-44DA-B870-1805F3A61868}" destId="{ED4A55F9-CE0A-4AE1-A582-D2E932B6137B}" srcOrd="4" destOrd="0" presId="urn:microsoft.com/office/officeart/2005/8/layout/radial1"/>
    <dgm:cxn modelId="{74D0FB74-3ADD-46C8-85C6-B0569AD11F15}" type="presParOf" srcId="{A0183362-81CC-44DA-B870-1805F3A61868}" destId="{125A67A9-4BF7-4C86-B5BD-5337BFAF73D7}" srcOrd="5" destOrd="0" presId="urn:microsoft.com/office/officeart/2005/8/layout/radial1"/>
    <dgm:cxn modelId="{5CC33204-9C55-4007-A8F9-900B708A6472}" type="presParOf" srcId="{125A67A9-4BF7-4C86-B5BD-5337BFAF73D7}" destId="{296066DD-9608-4A8B-8373-088A6F7FBE4B}" srcOrd="0" destOrd="0" presId="urn:microsoft.com/office/officeart/2005/8/layout/radial1"/>
    <dgm:cxn modelId="{5630D6BF-1728-4581-B411-ED399D799B04}" type="presParOf" srcId="{A0183362-81CC-44DA-B870-1805F3A61868}" destId="{52CE4342-CBE3-4DF5-98B7-5A06BA5A2F49}" srcOrd="6" destOrd="0" presId="urn:microsoft.com/office/officeart/2005/8/layout/radial1"/>
    <dgm:cxn modelId="{0BD303ED-7995-465F-9323-0E29CD1400B0}" type="presParOf" srcId="{A0183362-81CC-44DA-B870-1805F3A61868}" destId="{90009287-AB02-480C-A2B9-D39C7B3AF2DD}" srcOrd="7" destOrd="0" presId="urn:microsoft.com/office/officeart/2005/8/layout/radial1"/>
    <dgm:cxn modelId="{A820E3B3-9E27-4047-825C-E947CBAC3A92}" type="presParOf" srcId="{90009287-AB02-480C-A2B9-D39C7B3AF2DD}" destId="{5035B06D-6DC8-410F-B5A3-6A097549D056}" srcOrd="0" destOrd="0" presId="urn:microsoft.com/office/officeart/2005/8/layout/radial1"/>
    <dgm:cxn modelId="{78A62C81-CA18-40A7-9DE1-B553AD29C70F}" type="presParOf" srcId="{A0183362-81CC-44DA-B870-1805F3A61868}" destId="{FA9E243C-2D18-4A41-A079-B0289E41FFE3}" srcOrd="8" destOrd="0" presId="urn:microsoft.com/office/officeart/2005/8/layout/radial1"/>
    <dgm:cxn modelId="{42E33D7F-799E-4C9D-8D39-F5366AAB8871}" type="presParOf" srcId="{A0183362-81CC-44DA-B870-1805F3A61868}" destId="{9E4390BD-57A7-45E4-9330-CF1903662081}" srcOrd="9" destOrd="0" presId="urn:microsoft.com/office/officeart/2005/8/layout/radial1"/>
    <dgm:cxn modelId="{F35DA1A2-562B-4F0F-9E21-E02A7F15FDB0}" type="presParOf" srcId="{9E4390BD-57A7-45E4-9330-CF1903662081}" destId="{5B2FD613-1BEA-47A1-B9AC-D91F96A2DC92}" srcOrd="0" destOrd="0" presId="urn:microsoft.com/office/officeart/2005/8/layout/radial1"/>
    <dgm:cxn modelId="{AE22D26A-CC03-41C0-AB6C-7298B3A5E59C}" type="presParOf" srcId="{A0183362-81CC-44DA-B870-1805F3A61868}" destId="{8DC870AC-F304-4F5E-B149-0900C410173C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F16288-DD9B-48B2-847E-6F419375A02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D9730D-2661-4970-AB2D-AE77B99D7656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Утвержденные доходы бюджета на 2020 год</a:t>
          </a:r>
          <a:endParaRPr lang="ru-RU" sz="2400" b="1" i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4B4AD57-2987-4D2A-85A2-2CCBE52AEF5E}" type="parTrans" cxnId="{90F947A2-B059-44D5-86EC-724C136C06C2}">
      <dgm:prSet/>
      <dgm:spPr/>
      <dgm:t>
        <a:bodyPr/>
        <a:lstStyle/>
        <a:p>
          <a:endParaRPr lang="ru-RU"/>
        </a:p>
      </dgm:t>
    </dgm:pt>
    <dgm:pt modelId="{DCAD942F-E82E-46ED-8FE8-C5A836DAF066}" type="sibTrans" cxnId="{90F947A2-B059-44D5-86EC-724C136C06C2}">
      <dgm:prSet/>
      <dgm:spPr/>
      <dgm:t>
        <a:bodyPr/>
        <a:lstStyle/>
        <a:p>
          <a:endParaRPr lang="ru-RU"/>
        </a:p>
      </dgm:t>
    </dgm:pt>
    <dgm:pt modelId="{A7A32D67-DEBA-4144-8FEF-7853CB0730A0}">
      <dgm:prSet phldrT="[Текст]"/>
      <dgm:spPr/>
      <dgm:t>
        <a:bodyPr/>
        <a:lstStyle/>
        <a:p>
          <a:r>
            <a:rPr lang="ru-RU" dirty="0" smtClean="0"/>
            <a:t>Налоговые доходы</a:t>
          </a:r>
          <a:endParaRPr lang="ru-RU" dirty="0"/>
        </a:p>
      </dgm:t>
    </dgm:pt>
    <dgm:pt modelId="{189FA158-107F-481D-9AE6-0113D322E62A}" type="parTrans" cxnId="{BF2C23F2-ADD2-4D4A-8C20-54D586D8CBA8}">
      <dgm:prSet/>
      <dgm:spPr/>
      <dgm:t>
        <a:bodyPr/>
        <a:lstStyle/>
        <a:p>
          <a:endParaRPr lang="ru-RU"/>
        </a:p>
      </dgm:t>
    </dgm:pt>
    <dgm:pt modelId="{A2A3E418-8BBD-4663-AB36-2EE32D0F9224}" type="sibTrans" cxnId="{BF2C23F2-ADD2-4D4A-8C20-54D586D8CBA8}">
      <dgm:prSet/>
      <dgm:spPr/>
      <dgm:t>
        <a:bodyPr/>
        <a:lstStyle/>
        <a:p>
          <a:endParaRPr lang="ru-RU"/>
        </a:p>
      </dgm:t>
    </dgm:pt>
    <dgm:pt modelId="{97E961E6-7E29-437F-8E03-01B7CDAD5458}">
      <dgm:prSet phldrT="[Текст]"/>
      <dgm:spPr/>
      <dgm:t>
        <a:bodyPr/>
        <a:lstStyle/>
        <a:p>
          <a:r>
            <a:rPr lang="ru-RU" dirty="0" smtClean="0"/>
            <a:t>Неналоговые доходы</a:t>
          </a:r>
          <a:endParaRPr lang="ru-RU" dirty="0"/>
        </a:p>
      </dgm:t>
    </dgm:pt>
    <dgm:pt modelId="{E87338D1-B9FD-4BDB-B00F-63C765766455}" type="parTrans" cxnId="{7BB248A3-C1B7-430D-85D3-AFA1B5E89C60}">
      <dgm:prSet/>
      <dgm:spPr/>
      <dgm:t>
        <a:bodyPr/>
        <a:lstStyle/>
        <a:p>
          <a:endParaRPr lang="ru-RU"/>
        </a:p>
      </dgm:t>
    </dgm:pt>
    <dgm:pt modelId="{BB635097-6E39-49AD-9AE1-DDB3C6EFBB99}" type="sibTrans" cxnId="{7BB248A3-C1B7-430D-85D3-AFA1B5E89C60}">
      <dgm:prSet/>
      <dgm:spPr/>
      <dgm:t>
        <a:bodyPr/>
        <a:lstStyle/>
        <a:p>
          <a:endParaRPr lang="ru-RU"/>
        </a:p>
      </dgm:t>
    </dgm:pt>
    <dgm:pt modelId="{AC284FB2-EA40-4897-AA07-D0EAE61252B7}">
      <dgm:prSet phldrT="[Текст]"/>
      <dgm:spPr/>
      <dgm:t>
        <a:bodyPr/>
        <a:lstStyle/>
        <a:p>
          <a:r>
            <a:rPr lang="ru-RU" dirty="0" smtClean="0"/>
            <a:t>Безвозмездные поступления</a:t>
          </a:r>
          <a:endParaRPr lang="ru-RU" dirty="0"/>
        </a:p>
      </dgm:t>
    </dgm:pt>
    <dgm:pt modelId="{4C4897E6-0E58-4FF3-95ED-A46B6870C9EB}" type="parTrans" cxnId="{F138A4C8-8F49-45F2-A4AA-DE4336A0C742}">
      <dgm:prSet/>
      <dgm:spPr/>
      <dgm:t>
        <a:bodyPr/>
        <a:lstStyle/>
        <a:p>
          <a:endParaRPr lang="ru-RU"/>
        </a:p>
      </dgm:t>
    </dgm:pt>
    <dgm:pt modelId="{EE02C1D4-21CF-4CB9-9FA1-90C726F51E85}" type="sibTrans" cxnId="{F138A4C8-8F49-45F2-A4AA-DE4336A0C742}">
      <dgm:prSet/>
      <dgm:spPr/>
      <dgm:t>
        <a:bodyPr/>
        <a:lstStyle/>
        <a:p>
          <a:endParaRPr lang="ru-RU"/>
        </a:p>
      </dgm:t>
    </dgm:pt>
    <dgm:pt modelId="{7829C2E4-4F73-4CA9-A85E-BEEA996AFA34}">
      <dgm:prSet phldrT="[Текст]" custT="1"/>
      <dgm:spPr/>
      <dgm:t>
        <a:bodyPr/>
        <a:lstStyle/>
        <a:p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Налог, взимаемый в связи с применением упрощенной системы налогообложения;</a:t>
          </a:r>
        </a:p>
        <a:p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Единый налог на вмененный доход;</a:t>
          </a:r>
        </a:p>
        <a:p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налогообложения;</a:t>
          </a:r>
        </a:p>
        <a:p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Другие налоговые доходы</a:t>
          </a:r>
          <a:endParaRPr lang="ru-RU" sz="1100" i="1" dirty="0">
            <a:latin typeface="Times New Roman" pitchFamily="18" charset="0"/>
            <a:cs typeface="Times New Roman" pitchFamily="18" charset="0"/>
          </a:endParaRPr>
        </a:p>
      </dgm:t>
    </dgm:pt>
    <dgm:pt modelId="{118CFBD4-A228-4FE7-B94C-7FFCC680E309}" type="parTrans" cxnId="{EAB4DDCE-3C5D-41DD-82C5-54148203B19A}">
      <dgm:prSet/>
      <dgm:spPr/>
      <dgm:t>
        <a:bodyPr/>
        <a:lstStyle/>
        <a:p>
          <a:endParaRPr lang="ru-RU"/>
        </a:p>
      </dgm:t>
    </dgm:pt>
    <dgm:pt modelId="{58AE2DB8-136E-4373-91C5-7939E5DD4C54}" type="sibTrans" cxnId="{EAB4DDCE-3C5D-41DD-82C5-54148203B19A}">
      <dgm:prSet/>
      <dgm:spPr/>
      <dgm:t>
        <a:bodyPr/>
        <a:lstStyle/>
        <a:p>
          <a:endParaRPr lang="ru-RU"/>
        </a:p>
      </dgm:t>
    </dgm:pt>
    <dgm:pt modelId="{354A2B8A-3882-4B6E-925B-00C6AF4AE2C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Доходы от использования имущества , находящегося</a:t>
          </a:r>
        </a:p>
        <a:p>
          <a:pPr>
            <a:spcAft>
              <a:spcPts val="0"/>
            </a:spcAft>
          </a:pPr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в государственной и</a:t>
          </a:r>
        </a:p>
        <a:p>
          <a:pPr>
            <a:spcAft>
              <a:spcPts val="0"/>
            </a:spcAft>
          </a:pPr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муниципальной собственности;</a:t>
          </a:r>
        </a:p>
        <a:p>
          <a:pPr>
            <a:spcAft>
              <a:spcPts val="0"/>
            </a:spcAft>
          </a:pPr>
          <a:endParaRPr lang="ru-RU" sz="1100" i="1" dirty="0" smtClean="0">
            <a:latin typeface="Times New Roman" pitchFamily="18" charset="0"/>
            <a:cs typeface="Times New Roman" pitchFamily="18" charset="0"/>
          </a:endParaRPr>
        </a:p>
        <a:p>
          <a:pPr>
            <a:spcAft>
              <a:spcPct val="35000"/>
            </a:spcAft>
          </a:pPr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Доходы от оказания платных услуг;</a:t>
          </a:r>
        </a:p>
        <a:p>
          <a:pPr>
            <a:spcAft>
              <a:spcPct val="35000"/>
            </a:spcAft>
          </a:pPr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Штрафы, санкции, возмещение ущерба;</a:t>
          </a:r>
        </a:p>
        <a:p>
          <a:pPr>
            <a:spcAft>
              <a:spcPct val="35000"/>
            </a:spcAft>
          </a:pPr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Прочие неналоговые доходы.</a:t>
          </a:r>
          <a:endParaRPr lang="ru-RU" sz="1100" i="1" dirty="0">
            <a:latin typeface="Times New Roman" pitchFamily="18" charset="0"/>
            <a:cs typeface="Times New Roman" pitchFamily="18" charset="0"/>
          </a:endParaRPr>
        </a:p>
      </dgm:t>
    </dgm:pt>
    <dgm:pt modelId="{BC5D1176-BB03-491A-834C-47D939E1310B}" type="parTrans" cxnId="{C23CED43-7478-4FCD-AA5B-CFDCAA8DEBC8}">
      <dgm:prSet/>
      <dgm:spPr/>
      <dgm:t>
        <a:bodyPr/>
        <a:lstStyle/>
        <a:p>
          <a:endParaRPr lang="ru-RU"/>
        </a:p>
      </dgm:t>
    </dgm:pt>
    <dgm:pt modelId="{C4C448FE-835A-47B2-A0C0-5D4B3AA9AC1B}" type="sibTrans" cxnId="{C23CED43-7478-4FCD-AA5B-CFDCAA8DEBC8}">
      <dgm:prSet/>
      <dgm:spPr/>
      <dgm:t>
        <a:bodyPr/>
        <a:lstStyle/>
        <a:p>
          <a:endParaRPr lang="ru-RU"/>
        </a:p>
      </dgm:t>
    </dgm:pt>
    <dgm:pt modelId="{AB834221-76CE-42D2-A806-027BD5655186}">
      <dgm:prSet custT="1"/>
      <dgm:spPr/>
      <dgm:t>
        <a:bodyPr/>
        <a:lstStyle/>
        <a:p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Субвенции местным бюджетам на выполнение передаваемых полномочий субъектов Российской Федерации;</a:t>
          </a:r>
        </a:p>
        <a:p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Прочие дотации</a:t>
          </a:r>
          <a:endParaRPr lang="ru-RU" sz="1100" i="1" dirty="0">
            <a:latin typeface="Times New Roman" pitchFamily="18" charset="0"/>
            <a:cs typeface="Times New Roman" pitchFamily="18" charset="0"/>
          </a:endParaRPr>
        </a:p>
      </dgm:t>
    </dgm:pt>
    <dgm:pt modelId="{360AB8E2-5E75-4060-9631-75BD9A471A94}" type="parTrans" cxnId="{885B8C23-AF00-45FE-841C-9FBD114D9B03}">
      <dgm:prSet/>
      <dgm:spPr/>
      <dgm:t>
        <a:bodyPr/>
        <a:lstStyle/>
        <a:p>
          <a:endParaRPr lang="ru-RU"/>
        </a:p>
      </dgm:t>
    </dgm:pt>
    <dgm:pt modelId="{36311AF9-500D-4171-8A55-84E013B6EBB7}" type="sibTrans" cxnId="{885B8C23-AF00-45FE-841C-9FBD114D9B03}">
      <dgm:prSet/>
      <dgm:spPr/>
      <dgm:t>
        <a:bodyPr/>
        <a:lstStyle/>
        <a:p>
          <a:endParaRPr lang="ru-RU"/>
        </a:p>
      </dgm:t>
    </dgm:pt>
    <dgm:pt modelId="{1AA28E70-6EE2-45F7-A38C-A0CC80C375CB}" type="pres">
      <dgm:prSet presAssocID="{5AF16288-DD9B-48B2-847E-6F419375A0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C82E4D-F1B0-486F-809D-5DDA63E268C4}" type="pres">
      <dgm:prSet presAssocID="{F2D9730D-2661-4970-AB2D-AE77B99D7656}" presName="hierRoot1" presStyleCnt="0"/>
      <dgm:spPr/>
    </dgm:pt>
    <dgm:pt modelId="{CE7BADEE-DE29-402B-BDBE-FFC2B5F3E2DF}" type="pres">
      <dgm:prSet presAssocID="{F2D9730D-2661-4970-AB2D-AE77B99D7656}" presName="composite" presStyleCnt="0"/>
      <dgm:spPr/>
    </dgm:pt>
    <dgm:pt modelId="{DFAE04E5-8002-4345-A89D-E87594281270}" type="pres">
      <dgm:prSet presAssocID="{F2D9730D-2661-4970-AB2D-AE77B99D7656}" presName="background" presStyleLbl="node0" presStyleIdx="0" presStyleCnt="1"/>
      <dgm:spPr/>
    </dgm:pt>
    <dgm:pt modelId="{F3C2033F-1EBB-458A-8609-DC1261CA96D1}" type="pres">
      <dgm:prSet presAssocID="{F2D9730D-2661-4970-AB2D-AE77B99D7656}" presName="text" presStyleLbl="fgAcc0" presStyleIdx="0" presStyleCnt="1" custScaleX="415780" custScaleY="138914" custLinFactNeighborX="53064" custLinFactNeighborY="-7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F5E94F-7C08-4AF8-9098-7C28D469AF50}" type="pres">
      <dgm:prSet presAssocID="{F2D9730D-2661-4970-AB2D-AE77B99D7656}" presName="hierChild2" presStyleCnt="0"/>
      <dgm:spPr/>
    </dgm:pt>
    <dgm:pt modelId="{97031A8A-67FC-4455-A62B-6FFD377380A5}" type="pres">
      <dgm:prSet presAssocID="{189FA158-107F-481D-9AE6-0113D322E62A}" presName="Name10" presStyleLbl="parChTrans1D2" presStyleIdx="0" presStyleCnt="3"/>
      <dgm:spPr/>
      <dgm:t>
        <a:bodyPr/>
        <a:lstStyle/>
        <a:p>
          <a:endParaRPr lang="ru-RU"/>
        </a:p>
      </dgm:t>
    </dgm:pt>
    <dgm:pt modelId="{9EFFE61B-5E13-4FE8-9645-BEA774772100}" type="pres">
      <dgm:prSet presAssocID="{A7A32D67-DEBA-4144-8FEF-7853CB0730A0}" presName="hierRoot2" presStyleCnt="0"/>
      <dgm:spPr/>
    </dgm:pt>
    <dgm:pt modelId="{7CAE3FEA-995F-44E3-B54E-DC26DB706B88}" type="pres">
      <dgm:prSet presAssocID="{A7A32D67-DEBA-4144-8FEF-7853CB0730A0}" presName="composite2" presStyleCnt="0"/>
      <dgm:spPr/>
    </dgm:pt>
    <dgm:pt modelId="{54997925-1A60-4667-A2E8-CF58EEF46396}" type="pres">
      <dgm:prSet presAssocID="{A7A32D67-DEBA-4144-8FEF-7853CB0730A0}" presName="background2" presStyleLbl="node2" presStyleIdx="0" presStyleCnt="3"/>
      <dgm:spPr/>
    </dgm:pt>
    <dgm:pt modelId="{4331FF96-45C6-4CFF-A895-DCFB735027E2}" type="pres">
      <dgm:prSet presAssocID="{A7A32D67-DEBA-4144-8FEF-7853CB0730A0}" presName="text2" presStyleLbl="fgAcc2" presStyleIdx="0" presStyleCnt="3" custLinFactNeighborX="-14820" custLinFactNeighborY="-204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78ED63-C4CB-4D58-BC77-398D6D9FE797}" type="pres">
      <dgm:prSet presAssocID="{A7A32D67-DEBA-4144-8FEF-7853CB0730A0}" presName="hierChild3" presStyleCnt="0"/>
      <dgm:spPr/>
    </dgm:pt>
    <dgm:pt modelId="{3A85ABC6-6B1B-4828-9F17-C9573AC98EF8}" type="pres">
      <dgm:prSet presAssocID="{118CFBD4-A228-4FE7-B94C-7FFCC680E309}" presName="Name17" presStyleLbl="parChTrans1D3" presStyleIdx="0" presStyleCnt="3"/>
      <dgm:spPr/>
      <dgm:t>
        <a:bodyPr/>
        <a:lstStyle/>
        <a:p>
          <a:endParaRPr lang="ru-RU"/>
        </a:p>
      </dgm:t>
    </dgm:pt>
    <dgm:pt modelId="{6989D16B-E9C5-47BF-A086-C891B3552DC1}" type="pres">
      <dgm:prSet presAssocID="{7829C2E4-4F73-4CA9-A85E-BEEA996AFA34}" presName="hierRoot3" presStyleCnt="0"/>
      <dgm:spPr/>
    </dgm:pt>
    <dgm:pt modelId="{FA53894B-8B5D-465E-A913-BE4C66B18333}" type="pres">
      <dgm:prSet presAssocID="{7829C2E4-4F73-4CA9-A85E-BEEA996AFA34}" presName="composite3" presStyleCnt="0"/>
      <dgm:spPr/>
    </dgm:pt>
    <dgm:pt modelId="{94E41C2A-EE4B-440F-96BE-F00148D39328}" type="pres">
      <dgm:prSet presAssocID="{7829C2E4-4F73-4CA9-A85E-BEEA996AFA34}" presName="background3" presStyleLbl="node3" presStyleIdx="0" presStyleCnt="3"/>
      <dgm:spPr/>
    </dgm:pt>
    <dgm:pt modelId="{53E0EBBD-4E7C-44B7-868B-4C48127D6B76}" type="pres">
      <dgm:prSet presAssocID="{7829C2E4-4F73-4CA9-A85E-BEEA996AFA34}" presName="text3" presStyleLbl="fgAcc3" presStyleIdx="0" presStyleCnt="3" custScaleX="143675" custScaleY="397153" custLinFactNeighborX="-22723" custLinFactNeighborY="-359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CA4B89-E16F-4812-BDB8-5738269E1C2F}" type="pres">
      <dgm:prSet presAssocID="{7829C2E4-4F73-4CA9-A85E-BEEA996AFA34}" presName="hierChild4" presStyleCnt="0"/>
      <dgm:spPr/>
    </dgm:pt>
    <dgm:pt modelId="{A8046701-DCA9-43D6-B35A-A40116B6BDF0}" type="pres">
      <dgm:prSet presAssocID="{E87338D1-B9FD-4BDB-B00F-63C765766455}" presName="Name10" presStyleLbl="parChTrans1D2" presStyleIdx="1" presStyleCnt="3"/>
      <dgm:spPr/>
      <dgm:t>
        <a:bodyPr/>
        <a:lstStyle/>
        <a:p>
          <a:endParaRPr lang="ru-RU"/>
        </a:p>
      </dgm:t>
    </dgm:pt>
    <dgm:pt modelId="{752BE2F7-C024-4AD2-BCE0-C203D5D4462A}" type="pres">
      <dgm:prSet presAssocID="{97E961E6-7E29-437F-8E03-01B7CDAD5458}" presName="hierRoot2" presStyleCnt="0"/>
      <dgm:spPr/>
    </dgm:pt>
    <dgm:pt modelId="{C28F3CD2-84F2-4994-AA2A-F67D48FC2C66}" type="pres">
      <dgm:prSet presAssocID="{97E961E6-7E29-437F-8E03-01B7CDAD5458}" presName="composite2" presStyleCnt="0"/>
      <dgm:spPr/>
    </dgm:pt>
    <dgm:pt modelId="{BFD4D821-DFFA-4D7A-8C2B-D77A9A89F1B3}" type="pres">
      <dgm:prSet presAssocID="{97E961E6-7E29-437F-8E03-01B7CDAD5458}" presName="background2" presStyleLbl="node2" presStyleIdx="1" presStyleCnt="3"/>
      <dgm:spPr/>
    </dgm:pt>
    <dgm:pt modelId="{9EF76A0D-C27B-44EC-8885-044C15433F79}" type="pres">
      <dgm:prSet presAssocID="{97E961E6-7E29-437F-8E03-01B7CDAD5458}" presName="text2" presStyleLbl="fgAcc2" presStyleIdx="1" presStyleCnt="3" custLinFactNeighborX="20762" custLinFactNeighborY="-44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0AC994-F1FA-430C-A171-B58295AF3A6F}" type="pres">
      <dgm:prSet presAssocID="{97E961E6-7E29-437F-8E03-01B7CDAD5458}" presName="hierChild3" presStyleCnt="0"/>
      <dgm:spPr/>
    </dgm:pt>
    <dgm:pt modelId="{B977C832-EFC8-4D62-AC5E-3CE18BAB4D5F}" type="pres">
      <dgm:prSet presAssocID="{BC5D1176-BB03-491A-834C-47D939E1310B}" presName="Name17" presStyleLbl="parChTrans1D3" presStyleIdx="1" presStyleCnt="3"/>
      <dgm:spPr/>
      <dgm:t>
        <a:bodyPr/>
        <a:lstStyle/>
        <a:p>
          <a:endParaRPr lang="ru-RU"/>
        </a:p>
      </dgm:t>
    </dgm:pt>
    <dgm:pt modelId="{19A78621-522A-481B-8898-1AE1062110B7}" type="pres">
      <dgm:prSet presAssocID="{354A2B8A-3882-4B6E-925B-00C6AF4AE2CF}" presName="hierRoot3" presStyleCnt="0"/>
      <dgm:spPr/>
    </dgm:pt>
    <dgm:pt modelId="{ECB42D11-984F-4C2B-9DAA-3F108BECC6AF}" type="pres">
      <dgm:prSet presAssocID="{354A2B8A-3882-4B6E-925B-00C6AF4AE2CF}" presName="composite3" presStyleCnt="0"/>
      <dgm:spPr/>
    </dgm:pt>
    <dgm:pt modelId="{02CA7172-65AB-4871-ACDB-C1CCB92D7730}" type="pres">
      <dgm:prSet presAssocID="{354A2B8A-3882-4B6E-925B-00C6AF4AE2CF}" presName="background3" presStyleLbl="node3" presStyleIdx="1" presStyleCnt="3"/>
      <dgm:spPr/>
    </dgm:pt>
    <dgm:pt modelId="{E575C351-9FB5-4B15-9A2E-D5A9F29A6BD7}" type="pres">
      <dgm:prSet presAssocID="{354A2B8A-3882-4B6E-925B-00C6AF4AE2CF}" presName="text3" presStyleLbl="fgAcc3" presStyleIdx="1" presStyleCnt="3" custScaleX="167480" custScaleY="299995" custLinFactNeighborX="11949" custLinFactNeighborY="-250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3DFB24-CED3-4D61-AB27-9F512C5D816C}" type="pres">
      <dgm:prSet presAssocID="{354A2B8A-3882-4B6E-925B-00C6AF4AE2CF}" presName="hierChild4" presStyleCnt="0"/>
      <dgm:spPr/>
    </dgm:pt>
    <dgm:pt modelId="{A8CB9D4F-9124-4224-BA62-09BD03803C70}" type="pres">
      <dgm:prSet presAssocID="{4C4897E6-0E58-4FF3-95ED-A46B6870C9EB}" presName="Name10" presStyleLbl="parChTrans1D2" presStyleIdx="2" presStyleCnt="3"/>
      <dgm:spPr/>
      <dgm:t>
        <a:bodyPr/>
        <a:lstStyle/>
        <a:p>
          <a:endParaRPr lang="ru-RU"/>
        </a:p>
      </dgm:t>
    </dgm:pt>
    <dgm:pt modelId="{4D4356D0-C229-457F-9FB3-89E54F450C82}" type="pres">
      <dgm:prSet presAssocID="{AC284FB2-EA40-4897-AA07-D0EAE61252B7}" presName="hierRoot2" presStyleCnt="0"/>
      <dgm:spPr/>
    </dgm:pt>
    <dgm:pt modelId="{1DE28F67-52C0-407C-B97E-2DE647261F5A}" type="pres">
      <dgm:prSet presAssocID="{AC284FB2-EA40-4897-AA07-D0EAE61252B7}" presName="composite2" presStyleCnt="0"/>
      <dgm:spPr/>
    </dgm:pt>
    <dgm:pt modelId="{4A9B6F12-F980-4E7F-83FB-A647001847AA}" type="pres">
      <dgm:prSet presAssocID="{AC284FB2-EA40-4897-AA07-D0EAE61252B7}" presName="background2" presStyleLbl="node2" presStyleIdx="2" presStyleCnt="3"/>
      <dgm:spPr/>
    </dgm:pt>
    <dgm:pt modelId="{2AE4F22A-39B7-4B16-BB5F-BEDCC6B90DEE}" type="pres">
      <dgm:prSet presAssocID="{AC284FB2-EA40-4897-AA07-D0EAE61252B7}" presName="text2" presStyleLbl="fgAcc2" presStyleIdx="2" presStyleCnt="3" custLinFactNeighborX="41571" custLinFactNeighborY="-156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0C1A9F-7855-453A-8233-19BE1D9B63ED}" type="pres">
      <dgm:prSet presAssocID="{AC284FB2-EA40-4897-AA07-D0EAE61252B7}" presName="hierChild3" presStyleCnt="0"/>
      <dgm:spPr/>
    </dgm:pt>
    <dgm:pt modelId="{B0B0F8C7-FECF-4C75-B2AC-49735593BCA1}" type="pres">
      <dgm:prSet presAssocID="{360AB8E2-5E75-4060-9631-75BD9A471A94}" presName="Name17" presStyleLbl="parChTrans1D3" presStyleIdx="2" presStyleCnt="3"/>
      <dgm:spPr/>
      <dgm:t>
        <a:bodyPr/>
        <a:lstStyle/>
        <a:p>
          <a:endParaRPr lang="ru-RU"/>
        </a:p>
      </dgm:t>
    </dgm:pt>
    <dgm:pt modelId="{7A9CC9C1-0C7D-4C72-ACB4-288AEB321808}" type="pres">
      <dgm:prSet presAssocID="{AB834221-76CE-42D2-A806-027BD5655186}" presName="hierRoot3" presStyleCnt="0"/>
      <dgm:spPr/>
    </dgm:pt>
    <dgm:pt modelId="{35DA7BB0-1088-4EF3-A12A-4B80DCF9B3BC}" type="pres">
      <dgm:prSet presAssocID="{AB834221-76CE-42D2-A806-027BD5655186}" presName="composite3" presStyleCnt="0"/>
      <dgm:spPr/>
    </dgm:pt>
    <dgm:pt modelId="{CFCA877D-8A1A-4ABB-805E-F02A8C7AD03C}" type="pres">
      <dgm:prSet presAssocID="{AB834221-76CE-42D2-A806-027BD5655186}" presName="background3" presStyleLbl="node3" presStyleIdx="2" presStyleCnt="3"/>
      <dgm:spPr/>
    </dgm:pt>
    <dgm:pt modelId="{B3640CE9-B843-426F-8AB7-761D4C7BAF8B}" type="pres">
      <dgm:prSet presAssocID="{AB834221-76CE-42D2-A806-027BD5655186}" presName="text3" presStyleLbl="fgAcc3" presStyleIdx="2" presStyleCnt="3" custScaleX="161016" custScaleY="245493" custLinFactNeighborX="40010" custLinFactNeighborY="-15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9EB07E-52FF-43A4-96BA-5B44689EAF91}" type="pres">
      <dgm:prSet presAssocID="{AB834221-76CE-42D2-A806-027BD5655186}" presName="hierChild4" presStyleCnt="0"/>
      <dgm:spPr/>
    </dgm:pt>
  </dgm:ptLst>
  <dgm:cxnLst>
    <dgm:cxn modelId="{B744F854-A9F8-4DAB-A4CC-7ED3F7F175A3}" type="presOf" srcId="{7829C2E4-4F73-4CA9-A85E-BEEA996AFA34}" destId="{53E0EBBD-4E7C-44B7-868B-4C48127D6B76}" srcOrd="0" destOrd="0" presId="urn:microsoft.com/office/officeart/2005/8/layout/hierarchy1"/>
    <dgm:cxn modelId="{179B0D3D-2171-4480-B74E-EFD3EDBCE053}" type="presOf" srcId="{E87338D1-B9FD-4BDB-B00F-63C765766455}" destId="{A8046701-DCA9-43D6-B35A-A40116B6BDF0}" srcOrd="0" destOrd="0" presId="urn:microsoft.com/office/officeart/2005/8/layout/hierarchy1"/>
    <dgm:cxn modelId="{E7A9EE7C-38CA-4035-8785-DB3927C4A38F}" type="presOf" srcId="{189FA158-107F-481D-9AE6-0113D322E62A}" destId="{97031A8A-67FC-4455-A62B-6FFD377380A5}" srcOrd="0" destOrd="0" presId="urn:microsoft.com/office/officeart/2005/8/layout/hierarchy1"/>
    <dgm:cxn modelId="{F138A4C8-8F49-45F2-A4AA-DE4336A0C742}" srcId="{F2D9730D-2661-4970-AB2D-AE77B99D7656}" destId="{AC284FB2-EA40-4897-AA07-D0EAE61252B7}" srcOrd="2" destOrd="0" parTransId="{4C4897E6-0E58-4FF3-95ED-A46B6870C9EB}" sibTransId="{EE02C1D4-21CF-4CB9-9FA1-90C726F51E85}"/>
    <dgm:cxn modelId="{41002719-3EC8-437E-A5D1-BC60D870A1CD}" type="presOf" srcId="{354A2B8A-3882-4B6E-925B-00C6AF4AE2CF}" destId="{E575C351-9FB5-4B15-9A2E-D5A9F29A6BD7}" srcOrd="0" destOrd="0" presId="urn:microsoft.com/office/officeart/2005/8/layout/hierarchy1"/>
    <dgm:cxn modelId="{8C07794A-AE62-40FF-86A3-76CC0B040A57}" type="presOf" srcId="{360AB8E2-5E75-4060-9631-75BD9A471A94}" destId="{B0B0F8C7-FECF-4C75-B2AC-49735593BCA1}" srcOrd="0" destOrd="0" presId="urn:microsoft.com/office/officeart/2005/8/layout/hierarchy1"/>
    <dgm:cxn modelId="{64DBDE48-3E48-48E8-AFAD-6D208E4ABC51}" type="presOf" srcId="{A7A32D67-DEBA-4144-8FEF-7853CB0730A0}" destId="{4331FF96-45C6-4CFF-A895-DCFB735027E2}" srcOrd="0" destOrd="0" presId="urn:microsoft.com/office/officeart/2005/8/layout/hierarchy1"/>
    <dgm:cxn modelId="{71514AC7-01C6-4C70-BAA1-3EA564FE2335}" type="presOf" srcId="{118CFBD4-A228-4FE7-B94C-7FFCC680E309}" destId="{3A85ABC6-6B1B-4828-9F17-C9573AC98EF8}" srcOrd="0" destOrd="0" presId="urn:microsoft.com/office/officeart/2005/8/layout/hierarchy1"/>
    <dgm:cxn modelId="{90F947A2-B059-44D5-86EC-724C136C06C2}" srcId="{5AF16288-DD9B-48B2-847E-6F419375A028}" destId="{F2D9730D-2661-4970-AB2D-AE77B99D7656}" srcOrd="0" destOrd="0" parTransId="{64B4AD57-2987-4D2A-85A2-2CCBE52AEF5E}" sibTransId="{DCAD942F-E82E-46ED-8FE8-C5A836DAF066}"/>
    <dgm:cxn modelId="{3FBE191F-BCDE-4180-B350-BB65437D90B4}" type="presOf" srcId="{F2D9730D-2661-4970-AB2D-AE77B99D7656}" destId="{F3C2033F-1EBB-458A-8609-DC1261CA96D1}" srcOrd="0" destOrd="0" presId="urn:microsoft.com/office/officeart/2005/8/layout/hierarchy1"/>
    <dgm:cxn modelId="{D282B2E2-1DB6-48CE-99AB-BE94CDCE0724}" type="presOf" srcId="{AB834221-76CE-42D2-A806-027BD5655186}" destId="{B3640CE9-B843-426F-8AB7-761D4C7BAF8B}" srcOrd="0" destOrd="0" presId="urn:microsoft.com/office/officeart/2005/8/layout/hierarchy1"/>
    <dgm:cxn modelId="{D446C371-87F2-4933-9751-A6698F177F4F}" type="presOf" srcId="{5AF16288-DD9B-48B2-847E-6F419375A028}" destId="{1AA28E70-6EE2-45F7-A38C-A0CC80C375CB}" srcOrd="0" destOrd="0" presId="urn:microsoft.com/office/officeart/2005/8/layout/hierarchy1"/>
    <dgm:cxn modelId="{C23CED43-7478-4FCD-AA5B-CFDCAA8DEBC8}" srcId="{97E961E6-7E29-437F-8E03-01B7CDAD5458}" destId="{354A2B8A-3882-4B6E-925B-00C6AF4AE2CF}" srcOrd="0" destOrd="0" parTransId="{BC5D1176-BB03-491A-834C-47D939E1310B}" sibTransId="{C4C448FE-835A-47B2-A0C0-5D4B3AA9AC1B}"/>
    <dgm:cxn modelId="{89FDBAF7-CDD2-41F5-B6DE-BEEEB12C150F}" type="presOf" srcId="{4C4897E6-0E58-4FF3-95ED-A46B6870C9EB}" destId="{A8CB9D4F-9124-4224-BA62-09BD03803C70}" srcOrd="0" destOrd="0" presId="urn:microsoft.com/office/officeart/2005/8/layout/hierarchy1"/>
    <dgm:cxn modelId="{BF2C23F2-ADD2-4D4A-8C20-54D586D8CBA8}" srcId="{F2D9730D-2661-4970-AB2D-AE77B99D7656}" destId="{A7A32D67-DEBA-4144-8FEF-7853CB0730A0}" srcOrd="0" destOrd="0" parTransId="{189FA158-107F-481D-9AE6-0113D322E62A}" sibTransId="{A2A3E418-8BBD-4663-AB36-2EE32D0F9224}"/>
    <dgm:cxn modelId="{20CF43BC-FB62-4E0B-A971-3DE338026700}" type="presOf" srcId="{BC5D1176-BB03-491A-834C-47D939E1310B}" destId="{B977C832-EFC8-4D62-AC5E-3CE18BAB4D5F}" srcOrd="0" destOrd="0" presId="urn:microsoft.com/office/officeart/2005/8/layout/hierarchy1"/>
    <dgm:cxn modelId="{EAB4DDCE-3C5D-41DD-82C5-54148203B19A}" srcId="{A7A32D67-DEBA-4144-8FEF-7853CB0730A0}" destId="{7829C2E4-4F73-4CA9-A85E-BEEA996AFA34}" srcOrd="0" destOrd="0" parTransId="{118CFBD4-A228-4FE7-B94C-7FFCC680E309}" sibTransId="{58AE2DB8-136E-4373-91C5-7939E5DD4C54}"/>
    <dgm:cxn modelId="{885B8C23-AF00-45FE-841C-9FBD114D9B03}" srcId="{AC284FB2-EA40-4897-AA07-D0EAE61252B7}" destId="{AB834221-76CE-42D2-A806-027BD5655186}" srcOrd="0" destOrd="0" parTransId="{360AB8E2-5E75-4060-9631-75BD9A471A94}" sibTransId="{36311AF9-500D-4171-8A55-84E013B6EBB7}"/>
    <dgm:cxn modelId="{735CC6B0-ED72-43B7-BB26-D17C7332ECE1}" type="presOf" srcId="{AC284FB2-EA40-4897-AA07-D0EAE61252B7}" destId="{2AE4F22A-39B7-4B16-BB5F-BEDCC6B90DEE}" srcOrd="0" destOrd="0" presId="urn:microsoft.com/office/officeart/2005/8/layout/hierarchy1"/>
    <dgm:cxn modelId="{7BB248A3-C1B7-430D-85D3-AFA1B5E89C60}" srcId="{F2D9730D-2661-4970-AB2D-AE77B99D7656}" destId="{97E961E6-7E29-437F-8E03-01B7CDAD5458}" srcOrd="1" destOrd="0" parTransId="{E87338D1-B9FD-4BDB-B00F-63C765766455}" sibTransId="{BB635097-6E39-49AD-9AE1-DDB3C6EFBB99}"/>
    <dgm:cxn modelId="{4F343983-3049-4085-B42D-8665E935C961}" type="presOf" srcId="{97E961E6-7E29-437F-8E03-01B7CDAD5458}" destId="{9EF76A0D-C27B-44EC-8885-044C15433F79}" srcOrd="0" destOrd="0" presId="urn:microsoft.com/office/officeart/2005/8/layout/hierarchy1"/>
    <dgm:cxn modelId="{6BBEA00C-671E-478A-9C28-F2DB5C00BD1F}" type="presParOf" srcId="{1AA28E70-6EE2-45F7-A38C-A0CC80C375CB}" destId="{81C82E4D-F1B0-486F-809D-5DDA63E268C4}" srcOrd="0" destOrd="0" presId="urn:microsoft.com/office/officeart/2005/8/layout/hierarchy1"/>
    <dgm:cxn modelId="{3BF02412-AAE1-4F23-8127-6403FF53E3E8}" type="presParOf" srcId="{81C82E4D-F1B0-486F-809D-5DDA63E268C4}" destId="{CE7BADEE-DE29-402B-BDBE-FFC2B5F3E2DF}" srcOrd="0" destOrd="0" presId="urn:microsoft.com/office/officeart/2005/8/layout/hierarchy1"/>
    <dgm:cxn modelId="{5C5F11F9-ECE7-4193-8E94-E59422B5823E}" type="presParOf" srcId="{CE7BADEE-DE29-402B-BDBE-FFC2B5F3E2DF}" destId="{DFAE04E5-8002-4345-A89D-E87594281270}" srcOrd="0" destOrd="0" presId="urn:microsoft.com/office/officeart/2005/8/layout/hierarchy1"/>
    <dgm:cxn modelId="{8CBD6180-34FE-4650-8F6A-ECEDF37D2294}" type="presParOf" srcId="{CE7BADEE-DE29-402B-BDBE-FFC2B5F3E2DF}" destId="{F3C2033F-1EBB-458A-8609-DC1261CA96D1}" srcOrd="1" destOrd="0" presId="urn:microsoft.com/office/officeart/2005/8/layout/hierarchy1"/>
    <dgm:cxn modelId="{F35F1F66-CB93-4F55-A368-1D437E07A62E}" type="presParOf" srcId="{81C82E4D-F1B0-486F-809D-5DDA63E268C4}" destId="{34F5E94F-7C08-4AF8-9098-7C28D469AF50}" srcOrd="1" destOrd="0" presId="urn:microsoft.com/office/officeart/2005/8/layout/hierarchy1"/>
    <dgm:cxn modelId="{E1113789-C8F7-41B6-94C0-C502DBE1A28B}" type="presParOf" srcId="{34F5E94F-7C08-4AF8-9098-7C28D469AF50}" destId="{97031A8A-67FC-4455-A62B-6FFD377380A5}" srcOrd="0" destOrd="0" presId="urn:microsoft.com/office/officeart/2005/8/layout/hierarchy1"/>
    <dgm:cxn modelId="{63C85437-9B87-4C5A-80ED-C39D17536082}" type="presParOf" srcId="{34F5E94F-7C08-4AF8-9098-7C28D469AF50}" destId="{9EFFE61B-5E13-4FE8-9645-BEA774772100}" srcOrd="1" destOrd="0" presId="urn:microsoft.com/office/officeart/2005/8/layout/hierarchy1"/>
    <dgm:cxn modelId="{D75D4675-AC38-4ED5-96E2-F9BA25F2A893}" type="presParOf" srcId="{9EFFE61B-5E13-4FE8-9645-BEA774772100}" destId="{7CAE3FEA-995F-44E3-B54E-DC26DB706B88}" srcOrd="0" destOrd="0" presId="urn:microsoft.com/office/officeart/2005/8/layout/hierarchy1"/>
    <dgm:cxn modelId="{EB6992F4-CA4F-46B7-A745-5F4F12FED0EA}" type="presParOf" srcId="{7CAE3FEA-995F-44E3-B54E-DC26DB706B88}" destId="{54997925-1A60-4667-A2E8-CF58EEF46396}" srcOrd="0" destOrd="0" presId="urn:microsoft.com/office/officeart/2005/8/layout/hierarchy1"/>
    <dgm:cxn modelId="{4A057EA7-1A4F-4DD3-A06D-C34583198740}" type="presParOf" srcId="{7CAE3FEA-995F-44E3-B54E-DC26DB706B88}" destId="{4331FF96-45C6-4CFF-A895-DCFB735027E2}" srcOrd="1" destOrd="0" presId="urn:microsoft.com/office/officeart/2005/8/layout/hierarchy1"/>
    <dgm:cxn modelId="{3E7CEB78-5EB1-431B-BFF1-FCEF1F1F7CA5}" type="presParOf" srcId="{9EFFE61B-5E13-4FE8-9645-BEA774772100}" destId="{F078ED63-C4CB-4D58-BC77-398D6D9FE797}" srcOrd="1" destOrd="0" presId="urn:microsoft.com/office/officeart/2005/8/layout/hierarchy1"/>
    <dgm:cxn modelId="{A800185C-30DB-4033-A833-ECDCBC744A81}" type="presParOf" srcId="{F078ED63-C4CB-4D58-BC77-398D6D9FE797}" destId="{3A85ABC6-6B1B-4828-9F17-C9573AC98EF8}" srcOrd="0" destOrd="0" presId="urn:microsoft.com/office/officeart/2005/8/layout/hierarchy1"/>
    <dgm:cxn modelId="{9231708C-5D81-4CB1-9027-E38E8B641018}" type="presParOf" srcId="{F078ED63-C4CB-4D58-BC77-398D6D9FE797}" destId="{6989D16B-E9C5-47BF-A086-C891B3552DC1}" srcOrd="1" destOrd="0" presId="urn:microsoft.com/office/officeart/2005/8/layout/hierarchy1"/>
    <dgm:cxn modelId="{97620C10-8959-445E-A3B3-74A722521A8B}" type="presParOf" srcId="{6989D16B-E9C5-47BF-A086-C891B3552DC1}" destId="{FA53894B-8B5D-465E-A913-BE4C66B18333}" srcOrd="0" destOrd="0" presId="urn:microsoft.com/office/officeart/2005/8/layout/hierarchy1"/>
    <dgm:cxn modelId="{2777370F-E302-4174-924D-B839D6F936AA}" type="presParOf" srcId="{FA53894B-8B5D-465E-A913-BE4C66B18333}" destId="{94E41C2A-EE4B-440F-96BE-F00148D39328}" srcOrd="0" destOrd="0" presId="urn:microsoft.com/office/officeart/2005/8/layout/hierarchy1"/>
    <dgm:cxn modelId="{81D07336-66FA-418F-AEA4-18E55DCB3723}" type="presParOf" srcId="{FA53894B-8B5D-465E-A913-BE4C66B18333}" destId="{53E0EBBD-4E7C-44B7-868B-4C48127D6B76}" srcOrd="1" destOrd="0" presId="urn:microsoft.com/office/officeart/2005/8/layout/hierarchy1"/>
    <dgm:cxn modelId="{DB281A5A-0975-4B61-BEB6-73B785CE2683}" type="presParOf" srcId="{6989D16B-E9C5-47BF-A086-C891B3552DC1}" destId="{92CA4B89-E16F-4812-BDB8-5738269E1C2F}" srcOrd="1" destOrd="0" presId="urn:microsoft.com/office/officeart/2005/8/layout/hierarchy1"/>
    <dgm:cxn modelId="{8A1475AF-F456-4916-B10A-BE1A3FE54E31}" type="presParOf" srcId="{34F5E94F-7C08-4AF8-9098-7C28D469AF50}" destId="{A8046701-DCA9-43D6-B35A-A40116B6BDF0}" srcOrd="2" destOrd="0" presId="urn:microsoft.com/office/officeart/2005/8/layout/hierarchy1"/>
    <dgm:cxn modelId="{EEEF19E9-CE18-48AD-AD0B-699A6997C622}" type="presParOf" srcId="{34F5E94F-7C08-4AF8-9098-7C28D469AF50}" destId="{752BE2F7-C024-4AD2-BCE0-C203D5D4462A}" srcOrd="3" destOrd="0" presId="urn:microsoft.com/office/officeart/2005/8/layout/hierarchy1"/>
    <dgm:cxn modelId="{6EE5931F-7DBE-4828-924F-FA00FCF76B2F}" type="presParOf" srcId="{752BE2F7-C024-4AD2-BCE0-C203D5D4462A}" destId="{C28F3CD2-84F2-4994-AA2A-F67D48FC2C66}" srcOrd="0" destOrd="0" presId="urn:microsoft.com/office/officeart/2005/8/layout/hierarchy1"/>
    <dgm:cxn modelId="{5161E993-74B7-4C0D-824D-5F45D6D2165F}" type="presParOf" srcId="{C28F3CD2-84F2-4994-AA2A-F67D48FC2C66}" destId="{BFD4D821-DFFA-4D7A-8C2B-D77A9A89F1B3}" srcOrd="0" destOrd="0" presId="urn:microsoft.com/office/officeart/2005/8/layout/hierarchy1"/>
    <dgm:cxn modelId="{D526A2C4-5423-452D-AB88-6FE28E7E4799}" type="presParOf" srcId="{C28F3CD2-84F2-4994-AA2A-F67D48FC2C66}" destId="{9EF76A0D-C27B-44EC-8885-044C15433F79}" srcOrd="1" destOrd="0" presId="urn:microsoft.com/office/officeart/2005/8/layout/hierarchy1"/>
    <dgm:cxn modelId="{C0BCDF7D-47F1-4C06-989A-DF6F54308F9C}" type="presParOf" srcId="{752BE2F7-C024-4AD2-BCE0-C203D5D4462A}" destId="{7F0AC994-F1FA-430C-A171-B58295AF3A6F}" srcOrd="1" destOrd="0" presId="urn:microsoft.com/office/officeart/2005/8/layout/hierarchy1"/>
    <dgm:cxn modelId="{4CFBC750-337C-4117-A8F6-74A3E5D76949}" type="presParOf" srcId="{7F0AC994-F1FA-430C-A171-B58295AF3A6F}" destId="{B977C832-EFC8-4D62-AC5E-3CE18BAB4D5F}" srcOrd="0" destOrd="0" presId="urn:microsoft.com/office/officeart/2005/8/layout/hierarchy1"/>
    <dgm:cxn modelId="{7050AA46-4522-4CED-92AD-219DF26B70F5}" type="presParOf" srcId="{7F0AC994-F1FA-430C-A171-B58295AF3A6F}" destId="{19A78621-522A-481B-8898-1AE1062110B7}" srcOrd="1" destOrd="0" presId="urn:microsoft.com/office/officeart/2005/8/layout/hierarchy1"/>
    <dgm:cxn modelId="{51B3EC35-7027-4239-BE80-7BFA0BA77DBA}" type="presParOf" srcId="{19A78621-522A-481B-8898-1AE1062110B7}" destId="{ECB42D11-984F-4C2B-9DAA-3F108BECC6AF}" srcOrd="0" destOrd="0" presId="urn:microsoft.com/office/officeart/2005/8/layout/hierarchy1"/>
    <dgm:cxn modelId="{1519348B-D50B-40EB-8975-40EF0343028E}" type="presParOf" srcId="{ECB42D11-984F-4C2B-9DAA-3F108BECC6AF}" destId="{02CA7172-65AB-4871-ACDB-C1CCB92D7730}" srcOrd="0" destOrd="0" presId="urn:microsoft.com/office/officeart/2005/8/layout/hierarchy1"/>
    <dgm:cxn modelId="{8AC88E70-0F9D-432A-BC1B-C8AA518EED6D}" type="presParOf" srcId="{ECB42D11-984F-4C2B-9DAA-3F108BECC6AF}" destId="{E575C351-9FB5-4B15-9A2E-D5A9F29A6BD7}" srcOrd="1" destOrd="0" presId="urn:microsoft.com/office/officeart/2005/8/layout/hierarchy1"/>
    <dgm:cxn modelId="{13E1B970-EC29-4583-8BCF-A41DA8D2A022}" type="presParOf" srcId="{19A78621-522A-481B-8898-1AE1062110B7}" destId="{5B3DFB24-CED3-4D61-AB27-9F512C5D816C}" srcOrd="1" destOrd="0" presId="urn:microsoft.com/office/officeart/2005/8/layout/hierarchy1"/>
    <dgm:cxn modelId="{1013046A-1B9E-401D-B3BC-A27267275B13}" type="presParOf" srcId="{34F5E94F-7C08-4AF8-9098-7C28D469AF50}" destId="{A8CB9D4F-9124-4224-BA62-09BD03803C70}" srcOrd="4" destOrd="0" presId="urn:microsoft.com/office/officeart/2005/8/layout/hierarchy1"/>
    <dgm:cxn modelId="{AD98D787-AA7F-4C44-A6D0-13FBFB559124}" type="presParOf" srcId="{34F5E94F-7C08-4AF8-9098-7C28D469AF50}" destId="{4D4356D0-C229-457F-9FB3-89E54F450C82}" srcOrd="5" destOrd="0" presId="urn:microsoft.com/office/officeart/2005/8/layout/hierarchy1"/>
    <dgm:cxn modelId="{8C612326-1066-4C9C-A2F1-6F4C30EA2BD4}" type="presParOf" srcId="{4D4356D0-C229-457F-9FB3-89E54F450C82}" destId="{1DE28F67-52C0-407C-B97E-2DE647261F5A}" srcOrd="0" destOrd="0" presId="urn:microsoft.com/office/officeart/2005/8/layout/hierarchy1"/>
    <dgm:cxn modelId="{084EEF97-B41E-410D-BC5F-FA4E1B154E97}" type="presParOf" srcId="{1DE28F67-52C0-407C-B97E-2DE647261F5A}" destId="{4A9B6F12-F980-4E7F-83FB-A647001847AA}" srcOrd="0" destOrd="0" presId="urn:microsoft.com/office/officeart/2005/8/layout/hierarchy1"/>
    <dgm:cxn modelId="{A21D9764-C094-46B3-BF03-534128E014E5}" type="presParOf" srcId="{1DE28F67-52C0-407C-B97E-2DE647261F5A}" destId="{2AE4F22A-39B7-4B16-BB5F-BEDCC6B90DEE}" srcOrd="1" destOrd="0" presId="urn:microsoft.com/office/officeart/2005/8/layout/hierarchy1"/>
    <dgm:cxn modelId="{5CBADB06-7EFA-4C22-A91F-17CC6940C642}" type="presParOf" srcId="{4D4356D0-C229-457F-9FB3-89E54F450C82}" destId="{970C1A9F-7855-453A-8233-19BE1D9B63ED}" srcOrd="1" destOrd="0" presId="urn:microsoft.com/office/officeart/2005/8/layout/hierarchy1"/>
    <dgm:cxn modelId="{A7F0DFB5-92EB-4CE3-AC4B-10DFD6E464C8}" type="presParOf" srcId="{970C1A9F-7855-453A-8233-19BE1D9B63ED}" destId="{B0B0F8C7-FECF-4C75-B2AC-49735593BCA1}" srcOrd="0" destOrd="0" presId="urn:microsoft.com/office/officeart/2005/8/layout/hierarchy1"/>
    <dgm:cxn modelId="{3D1DAE93-071F-4DF4-92AD-FDA9AB9A87B2}" type="presParOf" srcId="{970C1A9F-7855-453A-8233-19BE1D9B63ED}" destId="{7A9CC9C1-0C7D-4C72-ACB4-288AEB321808}" srcOrd="1" destOrd="0" presId="urn:microsoft.com/office/officeart/2005/8/layout/hierarchy1"/>
    <dgm:cxn modelId="{0A310A6E-7463-4EEF-A994-17053C342068}" type="presParOf" srcId="{7A9CC9C1-0C7D-4C72-ACB4-288AEB321808}" destId="{35DA7BB0-1088-4EF3-A12A-4B80DCF9B3BC}" srcOrd="0" destOrd="0" presId="urn:microsoft.com/office/officeart/2005/8/layout/hierarchy1"/>
    <dgm:cxn modelId="{6A22FA3E-E9DA-4C13-9BD7-42706FB636DA}" type="presParOf" srcId="{35DA7BB0-1088-4EF3-A12A-4B80DCF9B3BC}" destId="{CFCA877D-8A1A-4ABB-805E-F02A8C7AD03C}" srcOrd="0" destOrd="0" presId="urn:microsoft.com/office/officeart/2005/8/layout/hierarchy1"/>
    <dgm:cxn modelId="{92749474-2AF3-4BEE-A8EA-E48A7211AADC}" type="presParOf" srcId="{35DA7BB0-1088-4EF3-A12A-4B80DCF9B3BC}" destId="{B3640CE9-B843-426F-8AB7-761D4C7BAF8B}" srcOrd="1" destOrd="0" presId="urn:microsoft.com/office/officeart/2005/8/layout/hierarchy1"/>
    <dgm:cxn modelId="{EC235617-875E-4B4A-8F71-4A99EE6D0D09}" type="presParOf" srcId="{7A9CC9C1-0C7D-4C72-ACB4-288AEB321808}" destId="{399EB07E-52FF-43A4-96BA-5B44689EAF9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BB2F65-1954-45F2-BB0E-09281CB4AF2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FA89A2-F5B3-42D8-87E8-2920E20F6AFA}">
      <dgm:prSet phldrT="[Текст]" custT="1"/>
      <dgm:spPr/>
      <dgm:t>
        <a:bodyPr/>
        <a:lstStyle/>
        <a:p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Расходные обязательства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CE010A84-E16F-4DB2-818F-6F2C0FC1C3FA}" type="parTrans" cxnId="{63A68823-84AC-43C4-A51C-9CB30EBAD726}">
      <dgm:prSet/>
      <dgm:spPr/>
      <dgm:t>
        <a:bodyPr/>
        <a:lstStyle/>
        <a:p>
          <a:endParaRPr lang="ru-RU"/>
        </a:p>
      </dgm:t>
    </dgm:pt>
    <dgm:pt modelId="{9D002B0F-8D27-42DC-A631-BA1C69F48ED6}" type="sibTrans" cxnId="{63A68823-84AC-43C4-A51C-9CB30EBAD726}">
      <dgm:prSet/>
      <dgm:spPr/>
      <dgm:t>
        <a:bodyPr/>
        <a:lstStyle/>
        <a:p>
          <a:endParaRPr lang="ru-RU"/>
        </a:p>
      </dgm:t>
    </dgm:pt>
    <dgm:pt modelId="{888625C7-7797-431B-A0E1-8922E4CB8F1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Жилищно-коммунальное хозяйство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3D1497A-E570-4239-ADAF-E945259A2B45}" type="parTrans" cxnId="{9B8971DC-A754-42FA-9D75-0ED1C223763E}">
      <dgm:prSet/>
      <dgm:spPr/>
      <dgm:t>
        <a:bodyPr/>
        <a:lstStyle/>
        <a:p>
          <a:endParaRPr lang="ru-RU"/>
        </a:p>
      </dgm:t>
    </dgm:pt>
    <dgm:pt modelId="{20EBE08D-0551-472F-B9C6-E27FE7D560CD}" type="sibTrans" cxnId="{9B8971DC-A754-42FA-9D75-0ED1C223763E}">
      <dgm:prSet/>
      <dgm:spPr/>
      <dgm:t>
        <a:bodyPr/>
        <a:lstStyle/>
        <a:p>
          <a:endParaRPr lang="ru-RU"/>
        </a:p>
      </dgm:t>
    </dgm:pt>
    <dgm:pt modelId="{840F4E0D-9AF5-4D17-AAC2-E7D2BDF9BEF3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Социальная политика</a:t>
          </a:r>
        </a:p>
      </dgm:t>
    </dgm:pt>
    <dgm:pt modelId="{0C4B5BCA-7427-4041-8BE4-D37BD5BA38A5}" type="parTrans" cxnId="{45E44FF6-33B9-4D3E-B6FD-933B2BF71E19}">
      <dgm:prSet/>
      <dgm:spPr/>
      <dgm:t>
        <a:bodyPr/>
        <a:lstStyle/>
        <a:p>
          <a:endParaRPr lang="ru-RU"/>
        </a:p>
      </dgm:t>
    </dgm:pt>
    <dgm:pt modelId="{D12FC1EC-0BD4-4D8C-B9DA-38C7A32FB350}" type="sibTrans" cxnId="{45E44FF6-33B9-4D3E-B6FD-933B2BF71E19}">
      <dgm:prSet/>
      <dgm:spPr/>
      <dgm:t>
        <a:bodyPr/>
        <a:lstStyle/>
        <a:p>
          <a:endParaRPr lang="ru-RU"/>
        </a:p>
      </dgm:t>
    </dgm:pt>
    <dgm:pt modelId="{DF295006-C52A-461B-8486-715DA8D82AFA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Культура, кинематография</a:t>
          </a:r>
        </a:p>
      </dgm:t>
    </dgm:pt>
    <dgm:pt modelId="{89C64B18-F501-4512-8C35-D42CA65329B5}" type="parTrans" cxnId="{D88E2BD9-790B-4AE2-B273-EBD55A339738}">
      <dgm:prSet/>
      <dgm:spPr/>
      <dgm:t>
        <a:bodyPr/>
        <a:lstStyle/>
        <a:p>
          <a:endParaRPr lang="ru-RU"/>
        </a:p>
      </dgm:t>
    </dgm:pt>
    <dgm:pt modelId="{527852C5-3A42-428C-8BF5-5EE689540227}" type="sibTrans" cxnId="{D88E2BD9-790B-4AE2-B273-EBD55A339738}">
      <dgm:prSet/>
      <dgm:spPr/>
      <dgm:t>
        <a:bodyPr/>
        <a:lstStyle/>
        <a:p>
          <a:endParaRPr lang="ru-RU"/>
        </a:p>
      </dgm:t>
    </dgm:pt>
    <dgm:pt modelId="{E6E4C003-674C-4759-96D2-BE7E1DDE8488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Национальная экономика</a:t>
          </a:r>
        </a:p>
      </dgm:t>
    </dgm:pt>
    <dgm:pt modelId="{7776944C-7AEA-4E89-B307-705774A6302F}" type="parTrans" cxnId="{2CB7A6D9-3923-4995-926B-7BDF125E6D01}">
      <dgm:prSet/>
      <dgm:spPr/>
      <dgm:t>
        <a:bodyPr/>
        <a:lstStyle/>
        <a:p>
          <a:endParaRPr lang="ru-RU"/>
        </a:p>
      </dgm:t>
    </dgm:pt>
    <dgm:pt modelId="{D3B5462B-26A3-48BC-A941-B467D229B8EB}" type="sibTrans" cxnId="{2CB7A6D9-3923-4995-926B-7BDF125E6D01}">
      <dgm:prSet/>
      <dgm:spPr/>
      <dgm:t>
        <a:bodyPr/>
        <a:lstStyle/>
        <a:p>
          <a:endParaRPr lang="ru-RU"/>
        </a:p>
      </dgm:t>
    </dgm:pt>
    <dgm:pt modelId="{5EA53A9D-BE57-4460-A898-F91F2E0E49C7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Средства массовой информации</a:t>
          </a:r>
        </a:p>
      </dgm:t>
    </dgm:pt>
    <dgm:pt modelId="{FA91D9B6-CC85-45D9-A877-FB07A9BC4649}" type="parTrans" cxnId="{6F8D97D5-E113-4DE7-9111-942F5DB3F55B}">
      <dgm:prSet/>
      <dgm:spPr/>
      <dgm:t>
        <a:bodyPr/>
        <a:lstStyle/>
        <a:p>
          <a:endParaRPr lang="ru-RU"/>
        </a:p>
      </dgm:t>
    </dgm:pt>
    <dgm:pt modelId="{A9A90281-C607-48BF-9301-611AEF0D1B38}" type="sibTrans" cxnId="{6F8D97D5-E113-4DE7-9111-942F5DB3F55B}">
      <dgm:prSet/>
      <dgm:spPr/>
      <dgm:t>
        <a:bodyPr/>
        <a:lstStyle/>
        <a:p>
          <a:endParaRPr lang="ru-RU"/>
        </a:p>
      </dgm:t>
    </dgm:pt>
    <dgm:pt modelId="{86D0456B-FABF-4E7F-AE61-37C2957D9BC1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</a:p>
      </dgm:t>
    </dgm:pt>
    <dgm:pt modelId="{4032CF01-E7E6-4993-A7E6-21CA965773C0}" type="parTrans" cxnId="{41A1A3A9-4447-4385-B909-A6EDA4622D7D}">
      <dgm:prSet/>
      <dgm:spPr/>
      <dgm:t>
        <a:bodyPr/>
        <a:lstStyle/>
        <a:p>
          <a:endParaRPr lang="ru-RU"/>
        </a:p>
      </dgm:t>
    </dgm:pt>
    <dgm:pt modelId="{109DD122-F0D3-4078-AF76-5157D0271A07}" type="sibTrans" cxnId="{41A1A3A9-4447-4385-B909-A6EDA4622D7D}">
      <dgm:prSet/>
      <dgm:spPr/>
      <dgm:t>
        <a:bodyPr/>
        <a:lstStyle/>
        <a:p>
          <a:endParaRPr lang="ru-RU"/>
        </a:p>
      </dgm:t>
    </dgm:pt>
    <dgm:pt modelId="{07CEBC98-ABFE-4CC4-A800-74F91992A9BA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</dgm:t>
    </dgm:pt>
    <dgm:pt modelId="{9DC76631-5886-4BD7-A458-2042C4718A68}" type="parTrans" cxnId="{44E42812-7998-4E5C-B133-4EACAD74F950}">
      <dgm:prSet/>
      <dgm:spPr/>
      <dgm:t>
        <a:bodyPr/>
        <a:lstStyle/>
        <a:p>
          <a:endParaRPr lang="ru-RU"/>
        </a:p>
      </dgm:t>
    </dgm:pt>
    <dgm:pt modelId="{AF90939A-64AC-47D6-B7D4-E23290DD91B1}" type="sibTrans" cxnId="{44E42812-7998-4E5C-B133-4EACAD74F950}">
      <dgm:prSet/>
      <dgm:spPr/>
      <dgm:t>
        <a:bodyPr/>
        <a:lstStyle/>
        <a:p>
          <a:endParaRPr lang="ru-RU"/>
        </a:p>
      </dgm:t>
    </dgm:pt>
    <dgm:pt modelId="{CE9FD956-4F72-4BAE-B5D1-682C7032F0ED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Образование</a:t>
          </a:r>
        </a:p>
      </dgm:t>
    </dgm:pt>
    <dgm:pt modelId="{9690446C-71D7-42E7-98C7-AA860D4B0EB8}" type="parTrans" cxnId="{497951CC-DF54-4727-BA04-97D9E5FFFBDC}">
      <dgm:prSet/>
      <dgm:spPr/>
      <dgm:t>
        <a:bodyPr/>
        <a:lstStyle/>
        <a:p>
          <a:endParaRPr lang="ru-RU"/>
        </a:p>
      </dgm:t>
    </dgm:pt>
    <dgm:pt modelId="{569B4EB5-8551-4D3F-B570-D183E8CB4014}" type="sibTrans" cxnId="{497951CC-DF54-4727-BA04-97D9E5FFFBDC}">
      <dgm:prSet/>
      <dgm:spPr/>
      <dgm:t>
        <a:bodyPr/>
        <a:lstStyle/>
        <a:p>
          <a:endParaRPr lang="ru-RU"/>
        </a:p>
      </dgm:t>
    </dgm:pt>
    <dgm:pt modelId="{AE290921-8C36-45BD-8EFB-FD382972987C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Общегосударственные вопросы</a:t>
          </a:r>
        </a:p>
      </dgm:t>
    </dgm:pt>
    <dgm:pt modelId="{A2E863E7-5906-4B1D-9E7D-E48DA5F3BE49}" type="parTrans" cxnId="{3080925B-FF2E-47F8-81DB-A6D5EBD145A1}">
      <dgm:prSet/>
      <dgm:spPr/>
      <dgm:t>
        <a:bodyPr/>
        <a:lstStyle/>
        <a:p>
          <a:endParaRPr lang="ru-RU"/>
        </a:p>
      </dgm:t>
    </dgm:pt>
    <dgm:pt modelId="{7CD4BB61-FDE0-4418-A48B-6FC3B5EAF57E}" type="sibTrans" cxnId="{3080925B-FF2E-47F8-81DB-A6D5EBD145A1}">
      <dgm:prSet/>
      <dgm:spPr/>
      <dgm:t>
        <a:bodyPr/>
        <a:lstStyle/>
        <a:p>
          <a:endParaRPr lang="ru-RU"/>
        </a:p>
      </dgm:t>
    </dgm:pt>
    <dgm:pt modelId="{18CFE969-B619-427E-903B-91908CC999E3}" type="pres">
      <dgm:prSet presAssocID="{4EBB2F65-1954-45F2-BB0E-09281CB4AF2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AC6B83-A304-47B4-99E3-7BCD5853ADDC}" type="pres">
      <dgm:prSet presAssocID="{02FA89A2-F5B3-42D8-87E8-2920E20F6AFA}" presName="centerShape" presStyleLbl="node0" presStyleIdx="0" presStyleCnt="1" custScaleX="241846" custScaleY="89598"/>
      <dgm:spPr/>
      <dgm:t>
        <a:bodyPr/>
        <a:lstStyle/>
        <a:p>
          <a:endParaRPr lang="ru-RU"/>
        </a:p>
      </dgm:t>
    </dgm:pt>
    <dgm:pt modelId="{63193139-9720-4174-9620-0B304D4E832F}" type="pres">
      <dgm:prSet presAssocID="{83D1497A-E570-4239-ADAF-E945259A2B45}" presName="Name9" presStyleLbl="parChTrans1D2" presStyleIdx="0" presStyleCnt="9"/>
      <dgm:spPr/>
      <dgm:t>
        <a:bodyPr/>
        <a:lstStyle/>
        <a:p>
          <a:endParaRPr lang="ru-RU"/>
        </a:p>
      </dgm:t>
    </dgm:pt>
    <dgm:pt modelId="{4E38998C-9E44-49AB-8BF2-978AA5A360F2}" type="pres">
      <dgm:prSet presAssocID="{83D1497A-E570-4239-ADAF-E945259A2B45}" presName="connTx" presStyleLbl="parChTrans1D2" presStyleIdx="0" presStyleCnt="9"/>
      <dgm:spPr/>
      <dgm:t>
        <a:bodyPr/>
        <a:lstStyle/>
        <a:p>
          <a:endParaRPr lang="ru-RU"/>
        </a:p>
      </dgm:t>
    </dgm:pt>
    <dgm:pt modelId="{6AD60873-357E-43A1-AAD9-D4FB787AFF57}" type="pres">
      <dgm:prSet presAssocID="{888625C7-7797-431B-A0E1-8922E4CB8F1C}" presName="node" presStyleLbl="node1" presStyleIdx="0" presStyleCnt="9" custScaleX="168145" custScaleY="106633" custRadScaleRad="92719" custRadScaleInc="-450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00590F1-10B9-4D94-B49B-8AD1CDD36BB2}" type="pres">
      <dgm:prSet presAssocID="{0C4B5BCA-7427-4041-8BE4-D37BD5BA38A5}" presName="Name9" presStyleLbl="parChTrans1D2" presStyleIdx="1" presStyleCnt="9"/>
      <dgm:spPr/>
      <dgm:t>
        <a:bodyPr/>
        <a:lstStyle/>
        <a:p>
          <a:endParaRPr lang="ru-RU"/>
        </a:p>
      </dgm:t>
    </dgm:pt>
    <dgm:pt modelId="{FAC5A342-D225-45E0-A5B6-B2C0D2077289}" type="pres">
      <dgm:prSet presAssocID="{0C4B5BCA-7427-4041-8BE4-D37BD5BA38A5}" presName="connTx" presStyleLbl="parChTrans1D2" presStyleIdx="1" presStyleCnt="9"/>
      <dgm:spPr/>
      <dgm:t>
        <a:bodyPr/>
        <a:lstStyle/>
        <a:p>
          <a:endParaRPr lang="ru-RU"/>
        </a:p>
      </dgm:t>
    </dgm:pt>
    <dgm:pt modelId="{21552E5B-EC0D-4C0B-8A65-1452B381CBFA}" type="pres">
      <dgm:prSet presAssocID="{840F4E0D-9AF5-4D17-AAC2-E7D2BDF9BEF3}" presName="node" presStyleLbl="node1" presStyleIdx="1" presStyleCnt="9" custScaleX="162075" custScaleY="100526" custRadScaleRad="163217" custRadScaleInc="895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ECCF112-FC0D-48C0-9FF5-1C5A68B8EE9C}" type="pres">
      <dgm:prSet presAssocID="{89C64B18-F501-4512-8C35-D42CA65329B5}" presName="Name9" presStyleLbl="parChTrans1D2" presStyleIdx="2" presStyleCnt="9"/>
      <dgm:spPr/>
      <dgm:t>
        <a:bodyPr/>
        <a:lstStyle/>
        <a:p>
          <a:endParaRPr lang="ru-RU"/>
        </a:p>
      </dgm:t>
    </dgm:pt>
    <dgm:pt modelId="{2DD6E1A7-5AF9-4AE4-AEC5-7744A3753980}" type="pres">
      <dgm:prSet presAssocID="{89C64B18-F501-4512-8C35-D42CA65329B5}" presName="connTx" presStyleLbl="parChTrans1D2" presStyleIdx="2" presStyleCnt="9"/>
      <dgm:spPr/>
      <dgm:t>
        <a:bodyPr/>
        <a:lstStyle/>
        <a:p>
          <a:endParaRPr lang="ru-RU"/>
        </a:p>
      </dgm:t>
    </dgm:pt>
    <dgm:pt modelId="{E74CE09A-8EB9-4FFE-9EE0-423BA879DCA0}" type="pres">
      <dgm:prSet presAssocID="{DF295006-C52A-461B-8486-715DA8D82AFA}" presName="node" presStyleLbl="node1" presStyleIdx="2" presStyleCnt="9" custScaleX="161621" custScaleY="55663" custRadScaleRad="162903" custRadScaleInc="1742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38DA79B-518F-4965-B00D-63A8536886D5}" type="pres">
      <dgm:prSet presAssocID="{7776944C-7AEA-4E89-B307-705774A6302F}" presName="Name9" presStyleLbl="parChTrans1D2" presStyleIdx="3" presStyleCnt="9"/>
      <dgm:spPr/>
      <dgm:t>
        <a:bodyPr/>
        <a:lstStyle/>
        <a:p>
          <a:endParaRPr lang="ru-RU"/>
        </a:p>
      </dgm:t>
    </dgm:pt>
    <dgm:pt modelId="{2419730D-B6B7-4D6D-8159-40836E278C05}" type="pres">
      <dgm:prSet presAssocID="{7776944C-7AEA-4E89-B307-705774A6302F}" presName="connTx" presStyleLbl="parChTrans1D2" presStyleIdx="3" presStyleCnt="9"/>
      <dgm:spPr/>
      <dgm:t>
        <a:bodyPr/>
        <a:lstStyle/>
        <a:p>
          <a:endParaRPr lang="ru-RU"/>
        </a:p>
      </dgm:t>
    </dgm:pt>
    <dgm:pt modelId="{4E446E95-302E-4898-A9E3-A4B3308A4279}" type="pres">
      <dgm:prSet presAssocID="{E6E4C003-674C-4759-96D2-BE7E1DDE8488}" presName="node" presStyleLbl="node1" presStyleIdx="3" presStyleCnt="9" custScaleX="235189" custScaleY="94237" custRadScaleRad="143245" custRadScaleInc="-520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0F92E63-E274-435C-B155-8C5AF4D7D297}" type="pres">
      <dgm:prSet presAssocID="{FA91D9B6-CC85-45D9-A877-FB07A9BC4649}" presName="Name9" presStyleLbl="parChTrans1D2" presStyleIdx="4" presStyleCnt="9"/>
      <dgm:spPr/>
      <dgm:t>
        <a:bodyPr/>
        <a:lstStyle/>
        <a:p>
          <a:endParaRPr lang="ru-RU"/>
        </a:p>
      </dgm:t>
    </dgm:pt>
    <dgm:pt modelId="{6DD8EBA2-4025-40EB-8CC9-6E7AB00BF6D6}" type="pres">
      <dgm:prSet presAssocID="{FA91D9B6-CC85-45D9-A877-FB07A9BC4649}" presName="connTx" presStyleLbl="parChTrans1D2" presStyleIdx="4" presStyleCnt="9"/>
      <dgm:spPr/>
      <dgm:t>
        <a:bodyPr/>
        <a:lstStyle/>
        <a:p>
          <a:endParaRPr lang="ru-RU"/>
        </a:p>
      </dgm:t>
    </dgm:pt>
    <dgm:pt modelId="{5BD1B28D-6F58-4E0F-9286-4D376D48CD37}" type="pres">
      <dgm:prSet presAssocID="{5EA53A9D-BE57-4460-A898-F91F2E0E49C7}" presName="node" presStyleLbl="node1" presStyleIdx="4" presStyleCnt="9" custScaleX="146054" custScaleY="88174" custRadScaleRad="105081" custRadScaleInc="-1555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9CE4E29-8C79-453B-8730-FC63318FD20F}" type="pres">
      <dgm:prSet presAssocID="{4032CF01-E7E6-4993-A7E6-21CA965773C0}" presName="Name9" presStyleLbl="parChTrans1D2" presStyleIdx="5" presStyleCnt="9"/>
      <dgm:spPr/>
      <dgm:t>
        <a:bodyPr/>
        <a:lstStyle/>
        <a:p>
          <a:endParaRPr lang="ru-RU"/>
        </a:p>
      </dgm:t>
    </dgm:pt>
    <dgm:pt modelId="{4FCABC7F-DC7A-494C-AD9F-A19DCA4B6668}" type="pres">
      <dgm:prSet presAssocID="{4032CF01-E7E6-4993-A7E6-21CA965773C0}" presName="connTx" presStyleLbl="parChTrans1D2" presStyleIdx="5" presStyleCnt="9"/>
      <dgm:spPr/>
      <dgm:t>
        <a:bodyPr/>
        <a:lstStyle/>
        <a:p>
          <a:endParaRPr lang="ru-RU"/>
        </a:p>
      </dgm:t>
    </dgm:pt>
    <dgm:pt modelId="{65F47389-6893-4AAE-8572-2E3182F7CA20}" type="pres">
      <dgm:prSet presAssocID="{86D0456B-FABF-4E7F-AE61-37C2957D9BC1}" presName="node" presStyleLbl="node1" presStyleIdx="5" presStyleCnt="9" custScaleX="149548" custScaleY="90108" custRadScaleRad="113995" custRadScaleInc="1049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6180EBE-2C14-4FFE-AE68-A5011DFFA9ED}" type="pres">
      <dgm:prSet presAssocID="{9DC76631-5886-4BD7-A458-2042C4718A68}" presName="Name9" presStyleLbl="parChTrans1D2" presStyleIdx="6" presStyleCnt="9"/>
      <dgm:spPr/>
      <dgm:t>
        <a:bodyPr/>
        <a:lstStyle/>
        <a:p>
          <a:endParaRPr lang="ru-RU"/>
        </a:p>
      </dgm:t>
    </dgm:pt>
    <dgm:pt modelId="{FC852B7C-FA1C-4CDA-94FF-C78E78C84592}" type="pres">
      <dgm:prSet presAssocID="{9DC76631-5886-4BD7-A458-2042C4718A68}" presName="connTx" presStyleLbl="parChTrans1D2" presStyleIdx="6" presStyleCnt="9"/>
      <dgm:spPr/>
      <dgm:t>
        <a:bodyPr/>
        <a:lstStyle/>
        <a:p>
          <a:endParaRPr lang="ru-RU"/>
        </a:p>
      </dgm:t>
    </dgm:pt>
    <dgm:pt modelId="{55A164D9-23C6-4B95-A687-76EB9891AAA3}" type="pres">
      <dgm:prSet presAssocID="{07CEBC98-ABFE-4CC4-A800-74F91992A9BA}" presName="node" presStyleLbl="node1" presStyleIdx="6" presStyleCnt="9" custScaleX="219756" custScaleY="100010" custRadScaleRad="139296" custRadScaleInc="6036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4417455-64E2-462F-8757-8CD75F70219B}" type="pres">
      <dgm:prSet presAssocID="{9690446C-71D7-42E7-98C7-AA860D4B0EB8}" presName="Name9" presStyleLbl="parChTrans1D2" presStyleIdx="7" presStyleCnt="9"/>
      <dgm:spPr/>
      <dgm:t>
        <a:bodyPr/>
        <a:lstStyle/>
        <a:p>
          <a:endParaRPr lang="ru-RU"/>
        </a:p>
      </dgm:t>
    </dgm:pt>
    <dgm:pt modelId="{C7F723C3-B072-4DE2-AC44-57A174D7CD44}" type="pres">
      <dgm:prSet presAssocID="{9690446C-71D7-42E7-98C7-AA860D4B0EB8}" presName="connTx" presStyleLbl="parChTrans1D2" presStyleIdx="7" presStyleCnt="9"/>
      <dgm:spPr/>
      <dgm:t>
        <a:bodyPr/>
        <a:lstStyle/>
        <a:p>
          <a:endParaRPr lang="ru-RU"/>
        </a:p>
      </dgm:t>
    </dgm:pt>
    <dgm:pt modelId="{98A1618E-7D0C-4A4B-8F8A-84BCDFDA11FF}" type="pres">
      <dgm:prSet presAssocID="{CE9FD956-4F72-4BAE-B5D1-682C7032F0ED}" presName="node" presStyleLbl="node1" presStyleIdx="7" presStyleCnt="9" custScaleX="155947" custScaleY="55662" custRadScaleRad="151835" custRadScaleInc="-1396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11638CB-2757-4C58-A297-C8BF67A8661F}" type="pres">
      <dgm:prSet presAssocID="{A2E863E7-5906-4B1D-9E7D-E48DA5F3BE49}" presName="Name9" presStyleLbl="parChTrans1D2" presStyleIdx="8" presStyleCnt="9"/>
      <dgm:spPr/>
      <dgm:t>
        <a:bodyPr/>
        <a:lstStyle/>
        <a:p>
          <a:endParaRPr lang="ru-RU"/>
        </a:p>
      </dgm:t>
    </dgm:pt>
    <dgm:pt modelId="{0748C3B3-3158-4765-80B8-6873F3426A34}" type="pres">
      <dgm:prSet presAssocID="{A2E863E7-5906-4B1D-9E7D-E48DA5F3BE49}" presName="connTx" presStyleLbl="parChTrans1D2" presStyleIdx="8" presStyleCnt="9"/>
      <dgm:spPr/>
      <dgm:t>
        <a:bodyPr/>
        <a:lstStyle/>
        <a:p>
          <a:endParaRPr lang="ru-RU"/>
        </a:p>
      </dgm:t>
    </dgm:pt>
    <dgm:pt modelId="{AB2DB3AE-CC10-4CD3-9289-AFB2271F8B98}" type="pres">
      <dgm:prSet presAssocID="{AE290921-8C36-45BD-8EFB-FD382972987C}" presName="node" presStyleLbl="node1" presStyleIdx="8" presStyleCnt="9" custScaleX="153840" custScaleY="89101" custRadScaleRad="159190" custRadScaleInc="-8979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7D241CE8-6393-458E-99D4-C7B754A7CE3D}" type="presOf" srcId="{9690446C-71D7-42E7-98C7-AA860D4B0EB8}" destId="{E4417455-64E2-462F-8757-8CD75F70219B}" srcOrd="0" destOrd="0" presId="urn:microsoft.com/office/officeart/2005/8/layout/radial1"/>
    <dgm:cxn modelId="{42BC2F6A-0298-4B3F-B5B4-0CEB53781DE8}" type="presOf" srcId="{0C4B5BCA-7427-4041-8BE4-D37BD5BA38A5}" destId="{FAC5A342-D225-45E0-A5B6-B2C0D2077289}" srcOrd="1" destOrd="0" presId="urn:microsoft.com/office/officeart/2005/8/layout/radial1"/>
    <dgm:cxn modelId="{5139BA0F-6B81-4C5C-B605-99157AEAE6B6}" type="presOf" srcId="{AE290921-8C36-45BD-8EFB-FD382972987C}" destId="{AB2DB3AE-CC10-4CD3-9289-AFB2271F8B98}" srcOrd="0" destOrd="0" presId="urn:microsoft.com/office/officeart/2005/8/layout/radial1"/>
    <dgm:cxn modelId="{497951CC-DF54-4727-BA04-97D9E5FFFBDC}" srcId="{02FA89A2-F5B3-42D8-87E8-2920E20F6AFA}" destId="{CE9FD956-4F72-4BAE-B5D1-682C7032F0ED}" srcOrd="7" destOrd="0" parTransId="{9690446C-71D7-42E7-98C7-AA860D4B0EB8}" sibTransId="{569B4EB5-8551-4D3F-B570-D183E8CB4014}"/>
    <dgm:cxn modelId="{2CB7A6D9-3923-4995-926B-7BDF125E6D01}" srcId="{02FA89A2-F5B3-42D8-87E8-2920E20F6AFA}" destId="{E6E4C003-674C-4759-96D2-BE7E1DDE8488}" srcOrd="3" destOrd="0" parTransId="{7776944C-7AEA-4E89-B307-705774A6302F}" sibTransId="{D3B5462B-26A3-48BC-A941-B467D229B8EB}"/>
    <dgm:cxn modelId="{63A68823-84AC-43C4-A51C-9CB30EBAD726}" srcId="{4EBB2F65-1954-45F2-BB0E-09281CB4AF27}" destId="{02FA89A2-F5B3-42D8-87E8-2920E20F6AFA}" srcOrd="0" destOrd="0" parTransId="{CE010A84-E16F-4DB2-818F-6F2C0FC1C3FA}" sibTransId="{9D002B0F-8D27-42DC-A631-BA1C69F48ED6}"/>
    <dgm:cxn modelId="{A3CFAB02-0C56-455E-9F08-385242D79BBF}" type="presOf" srcId="{02FA89A2-F5B3-42D8-87E8-2920E20F6AFA}" destId="{BBAC6B83-A304-47B4-99E3-7BCD5853ADDC}" srcOrd="0" destOrd="0" presId="urn:microsoft.com/office/officeart/2005/8/layout/radial1"/>
    <dgm:cxn modelId="{36619D8C-56DC-4501-84B2-B1B53FEB93A5}" type="presOf" srcId="{DF295006-C52A-461B-8486-715DA8D82AFA}" destId="{E74CE09A-8EB9-4FFE-9EE0-423BA879DCA0}" srcOrd="0" destOrd="0" presId="urn:microsoft.com/office/officeart/2005/8/layout/radial1"/>
    <dgm:cxn modelId="{42471CD8-5E32-4C26-80D2-BE73ECD05E57}" type="presOf" srcId="{83D1497A-E570-4239-ADAF-E945259A2B45}" destId="{63193139-9720-4174-9620-0B304D4E832F}" srcOrd="0" destOrd="0" presId="urn:microsoft.com/office/officeart/2005/8/layout/radial1"/>
    <dgm:cxn modelId="{52ED61C5-FB4B-46CB-8483-3355DE98EF09}" type="presOf" srcId="{840F4E0D-9AF5-4D17-AAC2-E7D2BDF9BEF3}" destId="{21552E5B-EC0D-4C0B-8A65-1452B381CBFA}" srcOrd="0" destOrd="0" presId="urn:microsoft.com/office/officeart/2005/8/layout/radial1"/>
    <dgm:cxn modelId="{D46BCC48-DD02-4FD7-A359-2AB3C21E641A}" type="presOf" srcId="{83D1497A-E570-4239-ADAF-E945259A2B45}" destId="{4E38998C-9E44-49AB-8BF2-978AA5A360F2}" srcOrd="1" destOrd="0" presId="urn:microsoft.com/office/officeart/2005/8/layout/radial1"/>
    <dgm:cxn modelId="{4D70E157-799A-46C3-AD4A-0CE41CB3BDC7}" type="presOf" srcId="{9690446C-71D7-42E7-98C7-AA860D4B0EB8}" destId="{C7F723C3-B072-4DE2-AC44-57A174D7CD44}" srcOrd="1" destOrd="0" presId="urn:microsoft.com/office/officeart/2005/8/layout/radial1"/>
    <dgm:cxn modelId="{77898B03-C9FA-4149-9258-1A4A7DD1F7E0}" type="presOf" srcId="{7776944C-7AEA-4E89-B307-705774A6302F}" destId="{2419730D-B6B7-4D6D-8159-40836E278C05}" srcOrd="1" destOrd="0" presId="urn:microsoft.com/office/officeart/2005/8/layout/radial1"/>
    <dgm:cxn modelId="{A045B7C3-C6FD-46FA-AC00-67136847D951}" type="presOf" srcId="{9DC76631-5886-4BD7-A458-2042C4718A68}" destId="{66180EBE-2C14-4FFE-AE68-A5011DFFA9ED}" srcOrd="0" destOrd="0" presId="urn:microsoft.com/office/officeart/2005/8/layout/radial1"/>
    <dgm:cxn modelId="{374C6E73-0EEC-43B7-939C-88C25E16E6AD}" type="presOf" srcId="{FA91D9B6-CC85-45D9-A877-FB07A9BC4649}" destId="{6DD8EBA2-4025-40EB-8CC9-6E7AB00BF6D6}" srcOrd="1" destOrd="0" presId="urn:microsoft.com/office/officeart/2005/8/layout/radial1"/>
    <dgm:cxn modelId="{41A1A3A9-4447-4385-B909-A6EDA4622D7D}" srcId="{02FA89A2-F5B3-42D8-87E8-2920E20F6AFA}" destId="{86D0456B-FABF-4E7F-AE61-37C2957D9BC1}" srcOrd="5" destOrd="0" parTransId="{4032CF01-E7E6-4993-A7E6-21CA965773C0}" sibTransId="{109DD122-F0D3-4078-AF76-5157D0271A07}"/>
    <dgm:cxn modelId="{9B8971DC-A754-42FA-9D75-0ED1C223763E}" srcId="{02FA89A2-F5B3-42D8-87E8-2920E20F6AFA}" destId="{888625C7-7797-431B-A0E1-8922E4CB8F1C}" srcOrd="0" destOrd="0" parTransId="{83D1497A-E570-4239-ADAF-E945259A2B45}" sibTransId="{20EBE08D-0551-472F-B9C6-E27FE7D560CD}"/>
    <dgm:cxn modelId="{70F9F130-6021-4E46-8308-0249162E16C9}" type="presOf" srcId="{89C64B18-F501-4512-8C35-D42CA65329B5}" destId="{4ECCF112-FC0D-48C0-9FF5-1C5A68B8EE9C}" srcOrd="0" destOrd="0" presId="urn:microsoft.com/office/officeart/2005/8/layout/radial1"/>
    <dgm:cxn modelId="{CA7FA38F-80B5-40CA-9AEC-87F5F14C1B55}" type="presOf" srcId="{7776944C-7AEA-4E89-B307-705774A6302F}" destId="{338DA79B-518F-4965-B00D-63A8536886D5}" srcOrd="0" destOrd="0" presId="urn:microsoft.com/office/officeart/2005/8/layout/radial1"/>
    <dgm:cxn modelId="{36560E8D-8747-4689-ABCE-2F8D69420045}" type="presOf" srcId="{A2E863E7-5906-4B1D-9E7D-E48DA5F3BE49}" destId="{0748C3B3-3158-4765-80B8-6873F3426A34}" srcOrd="1" destOrd="0" presId="urn:microsoft.com/office/officeart/2005/8/layout/radial1"/>
    <dgm:cxn modelId="{04E2E20F-F756-41B7-8179-36837D3293ED}" type="presOf" srcId="{FA91D9B6-CC85-45D9-A877-FB07A9BC4649}" destId="{10F92E63-E274-435C-B155-8C5AF4D7D297}" srcOrd="0" destOrd="0" presId="urn:microsoft.com/office/officeart/2005/8/layout/radial1"/>
    <dgm:cxn modelId="{59919ADA-8637-4C4D-97CC-C951F2D9A448}" type="presOf" srcId="{E6E4C003-674C-4759-96D2-BE7E1DDE8488}" destId="{4E446E95-302E-4898-A9E3-A4B3308A4279}" srcOrd="0" destOrd="0" presId="urn:microsoft.com/office/officeart/2005/8/layout/radial1"/>
    <dgm:cxn modelId="{63BD5D0B-8D79-4972-BB9A-5B09310AAD31}" type="presOf" srcId="{4032CF01-E7E6-4993-A7E6-21CA965773C0}" destId="{B9CE4E29-8C79-453B-8730-FC63318FD20F}" srcOrd="0" destOrd="0" presId="urn:microsoft.com/office/officeart/2005/8/layout/radial1"/>
    <dgm:cxn modelId="{6C0CEA83-D6E0-43C3-8693-B84AAD444C65}" type="presOf" srcId="{07CEBC98-ABFE-4CC4-A800-74F91992A9BA}" destId="{55A164D9-23C6-4B95-A687-76EB9891AAA3}" srcOrd="0" destOrd="0" presId="urn:microsoft.com/office/officeart/2005/8/layout/radial1"/>
    <dgm:cxn modelId="{E273ABA4-020C-412E-AAD1-46148D07380F}" type="presOf" srcId="{CE9FD956-4F72-4BAE-B5D1-682C7032F0ED}" destId="{98A1618E-7D0C-4A4B-8F8A-84BCDFDA11FF}" srcOrd="0" destOrd="0" presId="urn:microsoft.com/office/officeart/2005/8/layout/radial1"/>
    <dgm:cxn modelId="{6F8D97D5-E113-4DE7-9111-942F5DB3F55B}" srcId="{02FA89A2-F5B3-42D8-87E8-2920E20F6AFA}" destId="{5EA53A9D-BE57-4460-A898-F91F2E0E49C7}" srcOrd="4" destOrd="0" parTransId="{FA91D9B6-CC85-45D9-A877-FB07A9BC4649}" sibTransId="{A9A90281-C607-48BF-9301-611AEF0D1B38}"/>
    <dgm:cxn modelId="{3080925B-FF2E-47F8-81DB-A6D5EBD145A1}" srcId="{02FA89A2-F5B3-42D8-87E8-2920E20F6AFA}" destId="{AE290921-8C36-45BD-8EFB-FD382972987C}" srcOrd="8" destOrd="0" parTransId="{A2E863E7-5906-4B1D-9E7D-E48DA5F3BE49}" sibTransId="{7CD4BB61-FDE0-4418-A48B-6FC3B5EAF57E}"/>
    <dgm:cxn modelId="{44E42812-7998-4E5C-B133-4EACAD74F950}" srcId="{02FA89A2-F5B3-42D8-87E8-2920E20F6AFA}" destId="{07CEBC98-ABFE-4CC4-A800-74F91992A9BA}" srcOrd="6" destOrd="0" parTransId="{9DC76631-5886-4BD7-A458-2042C4718A68}" sibTransId="{AF90939A-64AC-47D6-B7D4-E23290DD91B1}"/>
    <dgm:cxn modelId="{D88E2BD9-790B-4AE2-B273-EBD55A339738}" srcId="{02FA89A2-F5B3-42D8-87E8-2920E20F6AFA}" destId="{DF295006-C52A-461B-8486-715DA8D82AFA}" srcOrd="2" destOrd="0" parTransId="{89C64B18-F501-4512-8C35-D42CA65329B5}" sibTransId="{527852C5-3A42-428C-8BF5-5EE689540227}"/>
    <dgm:cxn modelId="{978DB532-F489-465C-8AA3-26C52339BA00}" type="presOf" srcId="{5EA53A9D-BE57-4460-A898-F91F2E0E49C7}" destId="{5BD1B28D-6F58-4E0F-9286-4D376D48CD37}" srcOrd="0" destOrd="0" presId="urn:microsoft.com/office/officeart/2005/8/layout/radial1"/>
    <dgm:cxn modelId="{17E36914-BBE5-45CB-B141-CC9BCA96B40B}" type="presOf" srcId="{89C64B18-F501-4512-8C35-D42CA65329B5}" destId="{2DD6E1A7-5AF9-4AE4-AEC5-7744A3753980}" srcOrd="1" destOrd="0" presId="urn:microsoft.com/office/officeart/2005/8/layout/radial1"/>
    <dgm:cxn modelId="{440F00B3-55B0-4054-87D2-C4B1559C21D6}" type="presOf" srcId="{4EBB2F65-1954-45F2-BB0E-09281CB4AF27}" destId="{18CFE969-B619-427E-903B-91908CC999E3}" srcOrd="0" destOrd="0" presId="urn:microsoft.com/office/officeart/2005/8/layout/radial1"/>
    <dgm:cxn modelId="{45E44FF6-33B9-4D3E-B6FD-933B2BF71E19}" srcId="{02FA89A2-F5B3-42D8-87E8-2920E20F6AFA}" destId="{840F4E0D-9AF5-4D17-AAC2-E7D2BDF9BEF3}" srcOrd="1" destOrd="0" parTransId="{0C4B5BCA-7427-4041-8BE4-D37BD5BA38A5}" sibTransId="{D12FC1EC-0BD4-4D8C-B9DA-38C7A32FB350}"/>
    <dgm:cxn modelId="{A1724678-B4AB-4118-945A-D843E3792510}" type="presOf" srcId="{A2E863E7-5906-4B1D-9E7D-E48DA5F3BE49}" destId="{E11638CB-2757-4C58-A297-C8BF67A8661F}" srcOrd="0" destOrd="0" presId="urn:microsoft.com/office/officeart/2005/8/layout/radial1"/>
    <dgm:cxn modelId="{AD0DC58C-A8E2-41BB-B1A5-5C113D56D496}" type="presOf" srcId="{4032CF01-E7E6-4993-A7E6-21CA965773C0}" destId="{4FCABC7F-DC7A-494C-AD9F-A19DCA4B6668}" srcOrd="1" destOrd="0" presId="urn:microsoft.com/office/officeart/2005/8/layout/radial1"/>
    <dgm:cxn modelId="{136493EA-77C7-473C-B4A9-F18D8700D795}" type="presOf" srcId="{9DC76631-5886-4BD7-A458-2042C4718A68}" destId="{FC852B7C-FA1C-4CDA-94FF-C78E78C84592}" srcOrd="1" destOrd="0" presId="urn:microsoft.com/office/officeart/2005/8/layout/radial1"/>
    <dgm:cxn modelId="{052352A9-6CDB-41BA-A220-35ABD0741445}" type="presOf" srcId="{86D0456B-FABF-4E7F-AE61-37C2957D9BC1}" destId="{65F47389-6893-4AAE-8572-2E3182F7CA20}" srcOrd="0" destOrd="0" presId="urn:microsoft.com/office/officeart/2005/8/layout/radial1"/>
    <dgm:cxn modelId="{9F0CFE0F-7522-4AB6-A346-BDC41F3757BD}" type="presOf" srcId="{888625C7-7797-431B-A0E1-8922E4CB8F1C}" destId="{6AD60873-357E-43A1-AAD9-D4FB787AFF57}" srcOrd="0" destOrd="0" presId="urn:microsoft.com/office/officeart/2005/8/layout/radial1"/>
    <dgm:cxn modelId="{8E9B299B-A557-4081-B20A-891B98831D18}" type="presOf" srcId="{0C4B5BCA-7427-4041-8BE4-D37BD5BA38A5}" destId="{A00590F1-10B9-4D94-B49B-8AD1CDD36BB2}" srcOrd="0" destOrd="0" presId="urn:microsoft.com/office/officeart/2005/8/layout/radial1"/>
    <dgm:cxn modelId="{603078DA-8B5C-415B-933A-FFF539D409B1}" type="presParOf" srcId="{18CFE969-B619-427E-903B-91908CC999E3}" destId="{BBAC6B83-A304-47B4-99E3-7BCD5853ADDC}" srcOrd="0" destOrd="0" presId="urn:microsoft.com/office/officeart/2005/8/layout/radial1"/>
    <dgm:cxn modelId="{1955D58F-FBA8-42A5-AEC1-3B31308449D8}" type="presParOf" srcId="{18CFE969-B619-427E-903B-91908CC999E3}" destId="{63193139-9720-4174-9620-0B304D4E832F}" srcOrd="1" destOrd="0" presId="urn:microsoft.com/office/officeart/2005/8/layout/radial1"/>
    <dgm:cxn modelId="{54E0A590-15E7-47A7-8D9A-434DD8EF123B}" type="presParOf" srcId="{63193139-9720-4174-9620-0B304D4E832F}" destId="{4E38998C-9E44-49AB-8BF2-978AA5A360F2}" srcOrd="0" destOrd="0" presId="urn:microsoft.com/office/officeart/2005/8/layout/radial1"/>
    <dgm:cxn modelId="{69BB3D08-1386-4DB2-A5BA-B38163BB7DE8}" type="presParOf" srcId="{18CFE969-B619-427E-903B-91908CC999E3}" destId="{6AD60873-357E-43A1-AAD9-D4FB787AFF57}" srcOrd="2" destOrd="0" presId="urn:microsoft.com/office/officeart/2005/8/layout/radial1"/>
    <dgm:cxn modelId="{F71A5044-059C-4AE0-B427-B233182201BF}" type="presParOf" srcId="{18CFE969-B619-427E-903B-91908CC999E3}" destId="{A00590F1-10B9-4D94-B49B-8AD1CDD36BB2}" srcOrd="3" destOrd="0" presId="urn:microsoft.com/office/officeart/2005/8/layout/radial1"/>
    <dgm:cxn modelId="{CB383F39-E85A-4F31-8173-880E7BEB1AE4}" type="presParOf" srcId="{A00590F1-10B9-4D94-B49B-8AD1CDD36BB2}" destId="{FAC5A342-D225-45E0-A5B6-B2C0D2077289}" srcOrd="0" destOrd="0" presId="urn:microsoft.com/office/officeart/2005/8/layout/radial1"/>
    <dgm:cxn modelId="{E5BC4CC8-782E-483E-9DC1-EB00A35DDAFF}" type="presParOf" srcId="{18CFE969-B619-427E-903B-91908CC999E3}" destId="{21552E5B-EC0D-4C0B-8A65-1452B381CBFA}" srcOrd="4" destOrd="0" presId="urn:microsoft.com/office/officeart/2005/8/layout/radial1"/>
    <dgm:cxn modelId="{6570272F-009F-49D5-A728-55E17B3A297D}" type="presParOf" srcId="{18CFE969-B619-427E-903B-91908CC999E3}" destId="{4ECCF112-FC0D-48C0-9FF5-1C5A68B8EE9C}" srcOrd="5" destOrd="0" presId="urn:microsoft.com/office/officeart/2005/8/layout/radial1"/>
    <dgm:cxn modelId="{14FDB1EC-7367-452A-A9DC-D68E52563DD5}" type="presParOf" srcId="{4ECCF112-FC0D-48C0-9FF5-1C5A68B8EE9C}" destId="{2DD6E1A7-5AF9-4AE4-AEC5-7744A3753980}" srcOrd="0" destOrd="0" presId="urn:microsoft.com/office/officeart/2005/8/layout/radial1"/>
    <dgm:cxn modelId="{E7BDFA19-F418-4B61-AA77-BA8FD4251416}" type="presParOf" srcId="{18CFE969-B619-427E-903B-91908CC999E3}" destId="{E74CE09A-8EB9-4FFE-9EE0-423BA879DCA0}" srcOrd="6" destOrd="0" presId="urn:microsoft.com/office/officeart/2005/8/layout/radial1"/>
    <dgm:cxn modelId="{63F972B7-0B77-43DA-89CD-D84ACD49FC59}" type="presParOf" srcId="{18CFE969-B619-427E-903B-91908CC999E3}" destId="{338DA79B-518F-4965-B00D-63A8536886D5}" srcOrd="7" destOrd="0" presId="urn:microsoft.com/office/officeart/2005/8/layout/radial1"/>
    <dgm:cxn modelId="{3A8C3AF5-E7DA-4879-B05C-7E43B53EC219}" type="presParOf" srcId="{338DA79B-518F-4965-B00D-63A8536886D5}" destId="{2419730D-B6B7-4D6D-8159-40836E278C05}" srcOrd="0" destOrd="0" presId="urn:microsoft.com/office/officeart/2005/8/layout/radial1"/>
    <dgm:cxn modelId="{847DDB3B-BFC5-43E2-9BBA-15892506006B}" type="presParOf" srcId="{18CFE969-B619-427E-903B-91908CC999E3}" destId="{4E446E95-302E-4898-A9E3-A4B3308A4279}" srcOrd="8" destOrd="0" presId="urn:microsoft.com/office/officeart/2005/8/layout/radial1"/>
    <dgm:cxn modelId="{79CA2B2F-AC4F-406E-BD55-AE871FC2AB34}" type="presParOf" srcId="{18CFE969-B619-427E-903B-91908CC999E3}" destId="{10F92E63-E274-435C-B155-8C5AF4D7D297}" srcOrd="9" destOrd="0" presId="urn:microsoft.com/office/officeart/2005/8/layout/radial1"/>
    <dgm:cxn modelId="{A94068B2-5B4F-4EFA-AC50-1F86714E2DB1}" type="presParOf" srcId="{10F92E63-E274-435C-B155-8C5AF4D7D297}" destId="{6DD8EBA2-4025-40EB-8CC9-6E7AB00BF6D6}" srcOrd="0" destOrd="0" presId="urn:microsoft.com/office/officeart/2005/8/layout/radial1"/>
    <dgm:cxn modelId="{3A47A4EA-15FF-48A0-AA49-9C0812CD2A50}" type="presParOf" srcId="{18CFE969-B619-427E-903B-91908CC999E3}" destId="{5BD1B28D-6F58-4E0F-9286-4D376D48CD37}" srcOrd="10" destOrd="0" presId="urn:microsoft.com/office/officeart/2005/8/layout/radial1"/>
    <dgm:cxn modelId="{2B48CF20-BACC-4E9F-98F7-EAE3033077AD}" type="presParOf" srcId="{18CFE969-B619-427E-903B-91908CC999E3}" destId="{B9CE4E29-8C79-453B-8730-FC63318FD20F}" srcOrd="11" destOrd="0" presId="urn:microsoft.com/office/officeart/2005/8/layout/radial1"/>
    <dgm:cxn modelId="{BB9610A0-E430-4F4C-B88E-BEECF7A0FD69}" type="presParOf" srcId="{B9CE4E29-8C79-453B-8730-FC63318FD20F}" destId="{4FCABC7F-DC7A-494C-AD9F-A19DCA4B6668}" srcOrd="0" destOrd="0" presId="urn:microsoft.com/office/officeart/2005/8/layout/radial1"/>
    <dgm:cxn modelId="{0692A45C-BAD3-465F-BF5B-597AB375F8A9}" type="presParOf" srcId="{18CFE969-B619-427E-903B-91908CC999E3}" destId="{65F47389-6893-4AAE-8572-2E3182F7CA20}" srcOrd="12" destOrd="0" presId="urn:microsoft.com/office/officeart/2005/8/layout/radial1"/>
    <dgm:cxn modelId="{99FAE37B-794A-45AF-9663-6BF6BBDA1155}" type="presParOf" srcId="{18CFE969-B619-427E-903B-91908CC999E3}" destId="{66180EBE-2C14-4FFE-AE68-A5011DFFA9ED}" srcOrd="13" destOrd="0" presId="urn:microsoft.com/office/officeart/2005/8/layout/radial1"/>
    <dgm:cxn modelId="{705D0B45-D307-4FBF-B89D-AE7B84C7E520}" type="presParOf" srcId="{66180EBE-2C14-4FFE-AE68-A5011DFFA9ED}" destId="{FC852B7C-FA1C-4CDA-94FF-C78E78C84592}" srcOrd="0" destOrd="0" presId="urn:microsoft.com/office/officeart/2005/8/layout/radial1"/>
    <dgm:cxn modelId="{DFDC946A-4C21-4F9F-B5BE-E382BA63AAF1}" type="presParOf" srcId="{18CFE969-B619-427E-903B-91908CC999E3}" destId="{55A164D9-23C6-4B95-A687-76EB9891AAA3}" srcOrd="14" destOrd="0" presId="urn:microsoft.com/office/officeart/2005/8/layout/radial1"/>
    <dgm:cxn modelId="{C83D13C8-D561-4759-B5C8-CE1A3EBDDBD0}" type="presParOf" srcId="{18CFE969-B619-427E-903B-91908CC999E3}" destId="{E4417455-64E2-462F-8757-8CD75F70219B}" srcOrd="15" destOrd="0" presId="urn:microsoft.com/office/officeart/2005/8/layout/radial1"/>
    <dgm:cxn modelId="{C25B527A-C342-4FF4-8D66-E3C2042ED984}" type="presParOf" srcId="{E4417455-64E2-462F-8757-8CD75F70219B}" destId="{C7F723C3-B072-4DE2-AC44-57A174D7CD44}" srcOrd="0" destOrd="0" presId="urn:microsoft.com/office/officeart/2005/8/layout/radial1"/>
    <dgm:cxn modelId="{6D2D8456-F51E-44BA-A808-5B588AE0121B}" type="presParOf" srcId="{18CFE969-B619-427E-903B-91908CC999E3}" destId="{98A1618E-7D0C-4A4B-8F8A-84BCDFDA11FF}" srcOrd="16" destOrd="0" presId="urn:microsoft.com/office/officeart/2005/8/layout/radial1"/>
    <dgm:cxn modelId="{CB00F12B-FD64-45CB-8A23-05B8762F7F6B}" type="presParOf" srcId="{18CFE969-B619-427E-903B-91908CC999E3}" destId="{E11638CB-2757-4C58-A297-C8BF67A8661F}" srcOrd="17" destOrd="0" presId="urn:microsoft.com/office/officeart/2005/8/layout/radial1"/>
    <dgm:cxn modelId="{D16F8A5B-DD2E-4E79-B15E-511C0C3944B8}" type="presParOf" srcId="{E11638CB-2757-4C58-A297-C8BF67A8661F}" destId="{0748C3B3-3158-4765-80B8-6873F3426A34}" srcOrd="0" destOrd="0" presId="urn:microsoft.com/office/officeart/2005/8/layout/radial1"/>
    <dgm:cxn modelId="{128783E2-7B78-46FD-B61E-8AD33D24FF67}" type="presParOf" srcId="{18CFE969-B619-427E-903B-91908CC999E3}" destId="{AB2DB3AE-CC10-4CD3-9289-AFB2271F8B98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016143-E03C-4CFD-AFDC-14E5BDEA754C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3E54A-A8CA-48C1-9504-691B58049D29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4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F6C806-BBF7-471C-9527-881CE2266695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94063-DF36-4330-A365-08DA1FA5B7D6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2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8A7C6C-0F39-4D70-8E8D-FE5B9C95FA73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FA4AC-08CC-42CE-BD01-C191750A04EC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7A723-92A7-435B-B681-F25B092FEFEB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170639-886C-4FCF-9EAB-ABB5DA3F3F4A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30651-31F4-45D2-98AE-A2108F41BC0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3789A-C914-4DB1-8815-80B5EC7335C5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6440AA-91A0-436F-8FDB-C0F939DCAE21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E59FD0C-5451-4CA0-86AF-E70AE3279989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891" y="1597467"/>
            <a:ext cx="10363200" cy="182880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b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2020 ГОД</a:t>
            </a:r>
            <a:endParaRPr lang="ru-RU" sz="4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8051" y="4509483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92D050"/>
                </a:solidFill>
              </a:rPr>
              <a:t>МУНИЦИПАЛЬНОЕ ОБРАЗОВАНИЕ ГОРЕЛОВО</a:t>
            </a:r>
            <a:endParaRPr lang="ru-RU" sz="2400" b="1" i="1" dirty="0">
              <a:solidFill>
                <a:srgbClr val="92D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7564" y="722256"/>
            <a:ext cx="1083469" cy="129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419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109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6196" y="380134"/>
            <a:ext cx="8596668" cy="15040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latin typeface="Arial Narrow" panose="020B0606020202030204" pitchFamily="34" charset="0"/>
              </a:rPr>
              <a:t>Основные </a:t>
            </a:r>
            <a:r>
              <a:rPr lang="ru-RU" b="1" i="1" dirty="0" smtClean="0">
                <a:latin typeface="Arial Narrow" panose="020B0606020202030204" pitchFamily="34" charset="0"/>
              </a:rPr>
              <a:t>задачи и приоритетные направления бюджетной политики муниципального округа </a:t>
            </a:r>
            <a:r>
              <a:rPr lang="ru-RU" b="1" i="1" dirty="0" err="1" smtClean="0">
                <a:latin typeface="Arial Narrow" panose="020B0606020202030204" pitchFamily="34" charset="0"/>
              </a:rPr>
              <a:t>Горелово</a:t>
            </a:r>
            <a:r>
              <a:rPr lang="ru-RU" b="1" i="1" dirty="0" smtClean="0">
                <a:latin typeface="Arial Narrow" panose="020B0606020202030204" pitchFamily="34" charset="0"/>
              </a:rPr>
              <a:t>.</a:t>
            </a:r>
            <a:endParaRPr lang="ru-RU" b="1" i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1969" y="2148840"/>
            <a:ext cx="9917723" cy="4709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000" dirty="0" smtClean="0"/>
              <a:t>Задачами основных направлений бюджетной политики является определение подходов к планированию доходов и расходов, источников финансирования дефицита бюджета, финансовых взаимоотношений с бюджетом Санкт-Петербурга. Кроме того поддержание сбалансированности местного бюджета, увеличение собственной доходной базы, включение в бюджет в первоочередном порядке расходов на финансирование действующих расходных обязательств, сокращение неэффективных расходов, отказ от принятия кредитов, а также установление предельного объема муниципального долга на очередной финансовый год в сумму 0 </a:t>
            </a:r>
            <a:r>
              <a:rPr lang="ru-RU" sz="2000" dirty="0" err="1" smtClean="0"/>
              <a:t>тыс.руб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4261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289" y="550985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Основные приоритеты социально-экономического развития МО </a:t>
            </a:r>
            <a:r>
              <a:rPr lang="ru-RU" b="1" i="1" dirty="0" err="1" smtClean="0"/>
              <a:t>Горелово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769" y="1877122"/>
            <a:ext cx="10879016" cy="38807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социально-экономического развития муниципального образования МО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Горелово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среднесрочной перспективе остаются неизменными на протяжении последних лет: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условий проживания населения муниципального округа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обеспечение занятости населения, сохранение и создание рабочих мест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отраслей социальной сферы, повышение качества, доступности и разнообразия, предоставляемых гражданам муниципальных услуг;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культурного досуга и обеспечение населения муниципального образования услугами культуры;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физкультурно-оздоровительной и профилактической работы с населением, пропаганда и поддержание здорового образа жизни;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работы с детьми и молодежью по месту жительства, поддержка молодежного досуга и физического развития населения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комфортного проживания населения путем реализации мероприятий по благоустройству территории муниципального образования, ремонту и реконструкции объектов коммунального хозяйства.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208966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498" y="282526"/>
            <a:ext cx="1091184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Arial Narrow" pitchFamily="34" charset="0"/>
              </a:rPr>
              <a:t>Основные показатели социально-экономического развития муниципального округа Горелово </a:t>
            </a:r>
            <a:endParaRPr lang="ru-RU" sz="2800" b="1" i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72" y="1750283"/>
            <a:ext cx="8876973" cy="268104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Прогноз социально-экономического развития Муниципального образования Муниципальный округ Горелово на 2020 год и на плановый период 2021 и 2022 годов, разработан на основе анализа социально-экономического развития муниципального образования за период 2017-2019гг предварительных итогов социально-экономического развития  за  истекший период 2019 года, оценки социально-экономического развития территории до конца 2019 года, тенденций развития экономики и социальной сферы на планируемый финансовый 2020 год и на плановый период 2021 и 2022 годов.</a:t>
            </a:r>
          </a:p>
          <a:p>
            <a:endParaRPr lang="ru-RU" dirty="0"/>
          </a:p>
        </p:txBody>
      </p:sp>
      <p:pic>
        <p:nvPicPr>
          <p:cNvPr id="1026" name="Picture 2" descr="C:\Users\Админ\Desktop\Общая\бюджет\со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3885" y="4090254"/>
            <a:ext cx="3143250" cy="2357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38252" y="1287876"/>
          <a:ext cx="9047686" cy="4128911"/>
        </p:xfrm>
        <a:graphic>
          <a:graphicData uri="http://schemas.openxmlformats.org/drawingml/2006/table">
            <a:tbl>
              <a:tblPr/>
              <a:tblGrid>
                <a:gridCol w="418004"/>
                <a:gridCol w="2363255"/>
                <a:gridCol w="998963"/>
                <a:gridCol w="963827"/>
                <a:gridCol w="1026565"/>
                <a:gridCol w="1147246"/>
                <a:gridCol w="1062199"/>
                <a:gridCol w="1067627"/>
              </a:tblGrid>
              <a:tr h="877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</a:t>
                      </a:r>
                      <a:r>
                        <a:rPr lang="ru-RU" sz="16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Показатели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год*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год*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оценка**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</a:t>
                      </a: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прогноз**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прогноз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прогноз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населения муниципального образования (тыс. чел)*,**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28,1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29,7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31,3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31,9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32,1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32,5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 местного бюджета (тыс. руб.)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185 290,0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141 561,1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117 356,9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132 648,7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192 169,2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154 842 6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Расходы местного бюджета (тыс. руб.)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167 952,3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157 442,2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126 019,5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133 544,8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192 169,2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154 842,6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Индекс потребительских цен в % к  предыдущему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104,3%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105,6%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104,24%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103,97%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103,89%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104,08%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25415" y="5646839"/>
            <a:ext cx="807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- по данным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Петростата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** - по данным УФМС по СПб и Ленинградской области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21218" y="566250"/>
          <a:ext cx="8596312" cy="55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442" y="890954"/>
            <a:ext cx="9381066" cy="13208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Angsana New" pitchFamily="18" charset="-34"/>
              </a:rPr>
              <a:t>Структура доходов бюджета муниципального округа ГОРЕЛОВО на 2020 год.</a:t>
            </a:r>
            <a:endParaRPr lang="ru-RU" sz="4000" b="1" i="1" dirty="0">
              <a:latin typeface="Times New Roman" pitchFamily="18" charset="0"/>
              <a:cs typeface="Angsana New" pitchFamily="18" charset="-34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71600" y="2203938"/>
          <a:ext cx="9530861" cy="3804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945" y="516987"/>
            <a:ext cx="1091184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Angsana New" pitchFamily="18" charset="-34"/>
              </a:rPr>
              <a:t>Динамика доходов бюджета муниципального округа Горелово</a:t>
            </a:r>
            <a:endParaRPr lang="ru-RU" b="1" i="1" dirty="0">
              <a:latin typeface="Times New Roman" pitchFamily="18" charset="0"/>
              <a:cs typeface="Angsana New" pitchFamily="18" charset="-34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64772" y="2078471"/>
          <a:ext cx="8124090" cy="3517333"/>
        </p:xfrm>
        <a:graphic>
          <a:graphicData uri="http://schemas.openxmlformats.org/drawingml/2006/table">
            <a:tbl>
              <a:tblPr/>
              <a:tblGrid>
                <a:gridCol w="2030598"/>
                <a:gridCol w="2030598"/>
                <a:gridCol w="2031447"/>
                <a:gridCol w="2031447"/>
              </a:tblGrid>
              <a:tr h="72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 </a:t>
                      </a: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(факт т.р.)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</a:t>
                      </a: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(факт т.р.)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</a:t>
                      </a: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(план т.р.)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83142,1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84697,3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108634,2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16522,0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14975,6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14230,0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поступления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41897,0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10333,9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9853,1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</a:t>
                      </a:r>
                      <a:endParaRPr lang="ru-RU" sz="1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141 561,1</a:t>
                      </a:r>
                      <a:endParaRPr lang="ru-RU" sz="16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110 006,8</a:t>
                      </a:r>
                      <a:endParaRPr lang="ru-RU" sz="16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132 717,3</a:t>
                      </a:r>
                      <a:endParaRPr lang="ru-RU" sz="16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117" y="234462"/>
            <a:ext cx="8794912" cy="13208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Arial Narrow" pitchFamily="34" charset="0"/>
              </a:rPr>
              <a:t>Направление принятых расходных обязательств в муниципальном округе Горелово</a:t>
            </a:r>
            <a:endParaRPr lang="ru-RU" sz="3200" b="1" i="1" dirty="0">
              <a:latin typeface="Arial Narrow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72911" y="1617785"/>
          <a:ext cx="7481397" cy="3995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3765" y="152400"/>
            <a:ext cx="8596668" cy="1101969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atin typeface="Arial Narrow" pitchFamily="34" charset="0"/>
              </a:rPr>
              <a:t>Динамика расходов бюджета муниципального округа Горелово</a:t>
            </a:r>
            <a:endParaRPr lang="ru-RU" sz="2800" b="1" i="1" dirty="0">
              <a:latin typeface="Arial Narrow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17078" y="1243173"/>
          <a:ext cx="8804030" cy="4591991"/>
        </p:xfrm>
        <a:graphic>
          <a:graphicData uri="http://schemas.openxmlformats.org/drawingml/2006/table">
            <a:tbl>
              <a:tblPr/>
              <a:tblGrid>
                <a:gridCol w="3001191"/>
                <a:gridCol w="1509949"/>
                <a:gridCol w="1893896"/>
                <a:gridCol w="2398994"/>
              </a:tblGrid>
              <a:tr h="252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(факт т.р.)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(факт т.р.)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(план т.р.)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Расходы из них: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157 442,2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125 851,4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133 613,4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Общегосударственные вопросы (содержание ОМСУ)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18565,2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19695,9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21815,2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 ЧС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203,9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205,7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155,0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Трудоустройство н/л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1899,5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1983,2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2028,1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Дорожное хозяйство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29000,3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30475,2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40902,0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Содействие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развитию малого бизнеса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86238,0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49932,2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45585,0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111,2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74,3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Досуговые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мероприятия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3605,0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2362,8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2016,7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Профессиональное обучение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82,3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Мероприятия по профилактике правонарушений, наркомании,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табакокурения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терроризма и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экстремизма, а также реализация мер, направленных на укрепление межнационального согласия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397,8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429,0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660,0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Праздничные мероприятия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6288,6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5893,3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9033,7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Спортивные мероприятия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836,5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288,0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620,0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Периодическая печать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1283,0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1302,8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1456,9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8904,7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9239,2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9093,5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Проведение муниципальных выборов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3880,2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991" y="223910"/>
            <a:ext cx="10911840" cy="1051560"/>
          </a:xfrm>
        </p:spPr>
        <p:txBody>
          <a:bodyPr/>
          <a:lstStyle/>
          <a:p>
            <a:pPr algn="ctr"/>
            <a:r>
              <a:rPr lang="ru-RU" b="1" i="1" dirty="0" smtClean="0">
                <a:latin typeface="Arial Narrow" panose="020B0606020202030204" pitchFamily="34" charset="0"/>
              </a:rPr>
              <a:t>Содержание</a:t>
            </a:r>
            <a:endParaRPr lang="ru-RU" b="1" i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654" y="1305382"/>
            <a:ext cx="8596668" cy="42865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Основные характеристики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Основные понятия о бюджете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Составление проекта бюджета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Основные задачи и приоритетные направления бюджетной политики МО Горелово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социально-экономического развития МО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Горелово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Доходы бюджета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Расходы бюджета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Источники финансирования дефицита бюджета МО Горелово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Контактная информация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3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80" y="445477"/>
            <a:ext cx="8596668" cy="13950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Arial Narrow" pitchFamily="34" charset="0"/>
              </a:rPr>
              <a:t/>
            </a:r>
            <a:br>
              <a:rPr lang="ru-RU" b="1" i="1" dirty="0" smtClean="0">
                <a:latin typeface="Arial Narrow" pitchFamily="34" charset="0"/>
              </a:rPr>
            </a:br>
            <a:r>
              <a:rPr lang="ru-RU" b="1" i="1" dirty="0" smtClean="0">
                <a:latin typeface="Arial Narrow" pitchFamily="34" charset="0"/>
              </a:rPr>
              <a:t/>
            </a:r>
            <a:br>
              <a:rPr lang="ru-RU" b="1" i="1" dirty="0" smtClean="0">
                <a:latin typeface="Arial Narrow" pitchFamily="34" charset="0"/>
              </a:rPr>
            </a:br>
            <a:r>
              <a:rPr lang="ru-RU" b="1" i="1" dirty="0" smtClean="0">
                <a:latin typeface="Arial Narrow" pitchFamily="34" charset="0"/>
              </a:rPr>
              <a:t>Запланированные расходы на </a:t>
            </a:r>
            <a:br>
              <a:rPr lang="ru-RU" b="1" i="1" dirty="0" smtClean="0">
                <a:latin typeface="Arial Narrow" pitchFamily="34" charset="0"/>
              </a:rPr>
            </a:br>
            <a:r>
              <a:rPr lang="ru-RU" b="1" i="1" dirty="0" smtClean="0">
                <a:latin typeface="Arial Narrow" pitchFamily="34" charset="0"/>
              </a:rPr>
              <a:t>2020 год</a:t>
            </a:r>
            <a:br>
              <a:rPr lang="ru-RU" b="1" i="1" dirty="0" smtClean="0">
                <a:latin typeface="Arial Narrow" pitchFamily="34" charset="0"/>
              </a:rPr>
            </a:br>
            <a:r>
              <a:rPr lang="ru-RU" sz="2000" b="1" i="1" dirty="0" smtClean="0">
                <a:latin typeface="Arial Narrow" pitchFamily="34" charset="0"/>
              </a:rPr>
              <a:t>ОБЩЕГОСУДАРСТВЕННЫЕ ВОПРОСЫ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7170" y="2019912"/>
            <a:ext cx="7104185" cy="468568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 данному направлению предусмотрены следующие расходы: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Содержание Главы муниципального образования;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Компенсация расходов депутатам муниципального совета;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Содержание и обеспечение деятельности представительного органа муниципального образования (муниципального совета);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Расходы на уплату членских взносов;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Содержание и обеспечение деятельности Главы местной администрации;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Содержание и обеспечение деятельности исполнительно-распорядительного органа муниципального образования (местной администрации;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Расходы на исполнение государственного полномочия по организации и осуществлению деятельности по опеке и попечительству за счет субвенций из бюджета Санкт-Петербурга;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Формирование резервного фонда местной администрации. В процессе исполнения местного бюджета, средства резервного фонда могут направляться на финансовое  обеспечение непредвиденных расходов, аварийно-восстановительных работ и иных мероприятий, связанных с ликвидацией последствий стихийных бедствий и других чрезвычайных ситуаций.</a:t>
            </a:r>
          </a:p>
        </p:txBody>
      </p:sp>
      <p:pic>
        <p:nvPicPr>
          <p:cNvPr id="40962" name="Picture 2" descr="C:\Users\Админ\Desktop\Общая\бюджет\рас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6704" y="3106615"/>
            <a:ext cx="2710587" cy="1957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318" y="445479"/>
            <a:ext cx="9662420" cy="146538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Arial Narrow" pitchFamily="34" charset="0"/>
              </a:rPr>
              <a:t>ВЕДОМСТВЕННАЯ ЦЕЛЕВАЯ ПРОГРАММА  ВНУТРИГОРОДСКОГО МУНИЦИПАЛЬНОГО ОБРАЗОВАНИЯ САНКТ-ПЕТЕРБУРГА МУНИЦИПАЛЬНЫЙ ОКРУГ ГОРЕЛОВО  «Участие  в организации и финансировании трудоустройства несовершеннолетних в возрасте от 14 до 18 лет, в свободное от учебы время </a:t>
            </a:r>
            <a:br>
              <a:rPr lang="ru-RU" sz="1800" b="1" dirty="0" smtClean="0">
                <a:latin typeface="Arial Narrow" pitchFamily="34" charset="0"/>
              </a:rPr>
            </a:br>
            <a:r>
              <a:rPr lang="ru-RU" sz="1800" b="1" dirty="0" smtClean="0">
                <a:latin typeface="Arial Narrow" pitchFamily="34" charset="0"/>
              </a:rPr>
              <a:t>в 2020 году»</a:t>
            </a:r>
            <a:endParaRPr lang="ru-RU" sz="18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3354" y="2359881"/>
            <a:ext cx="6318738" cy="365405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цель Программы - предоставление несовершеннолетним гражданам в возрасте от 14 до 18 лет возможности временного трудоустройства в   период школьных каникул.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Основными задачами  Программы являются:                                                                         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профилактика безнадзорности и правонарушений в молодежной среде за счет привлечения несовершеннолетних граждан к организованным формам трудовой занятости;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материальная поддержка детей, находящихся в трудной жизненной ситуации, за счет их временного трудоустройства;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адаптация молодежи к условиям функционирования рынка труда.</a:t>
            </a:r>
          </a:p>
        </p:txBody>
      </p:sp>
      <p:pic>
        <p:nvPicPr>
          <p:cNvPr id="45058" name="Picture 2" descr="E:\2017 ГОД 1 ФОТО\ФОТО ТРУДОВОЙ ОТРЯД 2017\ФОТО 2017\17.08.17 П.П. д.5, к2-д.11, к.3\DSC01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831" y="2098430"/>
            <a:ext cx="3922935" cy="3622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702" y="351691"/>
            <a:ext cx="10201681" cy="1735015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Arial Narrow" pitchFamily="34" charset="0"/>
              </a:rPr>
              <a:t>ВЕДОМСТВЕННАЯ ЦЕЛЕВАЯ ПРОГРАММА  ВНУТРИГОРОДСКОГО МУНИЦИПАЛЬНОГО ОБРАЗОВАНИЯ САНКТ-ПЕТЕРБУРГА МУНИЦИПАЛЬНЫЙ ОКРУГ ГОРЕЛОВО «Организация и проведение местных и участие в организации и проведении городских праздничных и иных зрелищных мероприятиях  на территории внутригородского муниципального образования Санкт-Петербурга Муниципальный округ Горелово в 2020 году»</a:t>
            </a:r>
            <a:endParaRPr lang="ru-RU" sz="18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5784" y="2195758"/>
            <a:ext cx="10410091" cy="388077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Цель: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социально-экономических условий для развития культуры на территории МО Горелово.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Задачи: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улучшение организации культурно массовых мероприятий на территории МО  Горелово;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для удовлетворения и развития потребностей населения в духовном и культурном формировании личности, для развития творческих способностей, образования и нравственного воспитания детей и молодежи;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на территории МО  Горелово концертной и выставочной деятельности профессиональных творческих коллективов, организация концертов;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для развития культуры.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779" y="480646"/>
            <a:ext cx="10729221" cy="18405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latin typeface="Arial Narrow" pitchFamily="34" charset="0"/>
              </a:rPr>
              <a:t>ВЕДОМСТВЕННАЯ ЦЕЛЕВАЯ   ПРОГРАММА ВНУТРИГОРОДСКОГО МУНИЦИПАЛЬНОГО БРАЗОВАНИЯ САНКТ-ПЕТЕРБУРГА МУНИЦИПАЛЬНЫЙ ОКРУГ ГОРЕЛОВО «Содействие в установленном порядке исполнительным органам государственной власти Санкт-Петербурга в сборе и обмене информацией  в области защиты населения и территорий от чрезвычайных ситуаций, а также содействие в информировании населения об угрозе возникновения или о возникновении чрезвычайной ситуации и проведение подготовки и обучения неработающего населения способам защиты и действиям в чрезвычайных ситуациях в 2020 году»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5108" y="2145324"/>
            <a:ext cx="10679723" cy="239150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		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 данного направления является создание устойчивой системы подготовки и обучения неработающего населения способам защиты и действиям в чрезвычайных ситуациях (ЧС), создание комплексной системы своевременного оповещения и информирования населения об угрозе возникновения ЧС, а также обучение и проведение мероприятий по обучению первичным мерам пожарной безопасности для населения.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предусмотрены расходы на закупку полиграфической продукции , а также на проведение подготовки и обучение неработающего населения способам защиты и действиям в ЧС.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C:\Users\Админ\Desktop\Общая\бюджет\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0054" y="4073769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902" y="375139"/>
            <a:ext cx="9978943" cy="13208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Arial Narrow" pitchFamily="34" charset="0"/>
              </a:rPr>
              <a:t>ВЕДОМСТВЕННАЯ ЦЕЛЕВАЯ ПРОГРАММА ВНУТРИГОРОДСКОГО МУНИЦИПАЛЬНОГО ОБРАЗОВАНИЯ САНКТ-ПЕТЕРБУРГА МУНИЦИПАЛЬНЫЙ ОКРУГ ГОРЕЛОВО «Осуществление благоустройства территории внутригородского муниципального образования Санкт-Петербурга Муниципальный  округ Горелово  в 2020 году»</a:t>
            </a:r>
            <a:endParaRPr lang="ru-RU" sz="18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4565" y="1805354"/>
            <a:ext cx="6930943" cy="432581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	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Основной  целью данной  Программы является: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Создание благоприятных условий для проживания жителей  Муниципального образования Муниципальный округ Горелово</a:t>
            </a:r>
          </a:p>
          <a:p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Основные задачи программы: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-создание комплекса мероприятий по улучшению благоустройства придомовых 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внутридворовых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территорий;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	организация учета зеленых насаждений;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	улучшение качества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внутридворовых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проездов, подходов с целью уменьшения травма­тизма населения;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	обеспечение населения физкультурно-оздоровительными, спортивно-техническими, детскими игровыми комплексами;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 создание комплекса мероприятий по сохранению зеленых насаждений.</a:t>
            </a:r>
          </a:p>
          <a:p>
            <a:endParaRPr lang="ru-RU" dirty="0"/>
          </a:p>
        </p:txBody>
      </p:sp>
      <p:pic>
        <p:nvPicPr>
          <p:cNvPr id="44033" name="Picture 1" descr="E:\2017 ГОД ВСЕ\ФОТО ДЛЯ КОНКУРСА П.П. д.5, к.2\ФОТО П.Пасечника, д.5,к.2-д.11, к.3 2017 г\Обустр дет, сп площ и зон отдыха П. Пасечника, д.5, к.2 - д.11, к.3\DSC003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263" y="1822936"/>
            <a:ext cx="3413760" cy="4015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41" y="0"/>
            <a:ext cx="10893343" cy="172329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Arial Narrow" pitchFamily="34" charset="0"/>
              </a:rPr>
              <a:t>ВЕДОМСТВЕННАЯ ЦЕЛЕВАЯ ПРОГРАММА  ВНУТРИГОРОДСКОГО МУНИЦИПАЛЬНОГО ОБРАЗОВАНИЯ САНКТ-ПЕТЕРБУРГА МУНИЦИПАЛЬНЫЙ ОКРУГ ГОРЕЛОВО  «Текущий ремонт  и содержание дорог, расположенных в пределах границ внутригородского муниципального образования Санкт-Петербурга  Муниципальный округ Горелово, в соответствии с перечнем, утвержденным Правительством Санкт-Петербурга в 2020 году»</a:t>
            </a:r>
            <a:endParaRPr lang="ru-RU" sz="18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2441943"/>
            <a:ext cx="6039989" cy="3454765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Цели и задачи данной программы: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	Уборка улично-дорожной сети в соответствии с технологическим регламентом, а также текущий ремонт, перевод дорог с щебеночным покрытием в асфальтобетонное покрытие и поддержание в нормативном состоянии элементов обустройства дорог, улиц, проездов на территории МО Горелово, обеспечение прав граждан на благоприятную окружающую среду и создание комфортных условий для проживания населения.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0" name="AutoShape 2" descr="Картинки по запросу дороги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Картинки по запросу дороги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3" name="Picture 5" descr="C:\Users\Админ\Desktop\Общая\бюджет\дорог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8069" y="2722698"/>
            <a:ext cx="2800350" cy="2118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493" y="480646"/>
            <a:ext cx="9706708" cy="202809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ВЕДОМСТВЕННАЯ ЦЕЛЕВАЯ ПРОГРАММА  ВНУТРИГОРОДСКОГО МУНИЦИПАЛЬНОГО ОБРАЗОВАНИЯ САНКТ-ПЕТЕРБУРГА МУНИЦИПАЛЬНЫЙ ОКРУГ ГОРЕЛОВО  «Обеспечение условий для развития на территории муниципального образования физической культуры и массового спорта, организации и проведению официальных физкультурных мероприятий, культурно-оздоровительных мероприятий и спортивных мероприятий внутригородского муниципального образования Санкт-Петербурга Муниципальный округ  Горелово в 2020 году»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0308" y="2668172"/>
            <a:ext cx="10972800" cy="438912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i="1" dirty="0" smtClean="0"/>
              <a:t>	Цели:</a:t>
            </a:r>
            <a:r>
              <a:rPr lang="ru-RU" dirty="0" smtClean="0"/>
              <a:t> Эффективное использование возможностей физической культуры и спорта во всестороннем физическом и духовном развитии личности, укреплении здоровья и профилактике заболеваний и </a:t>
            </a:r>
            <a:r>
              <a:rPr lang="ru-RU" dirty="0" err="1" smtClean="0"/>
              <a:t>девиантного</a:t>
            </a:r>
            <a:r>
              <a:rPr lang="ru-RU" dirty="0" smtClean="0"/>
              <a:t> поведения молодежи, адаптации к условиям современной жизни, формировании потребности в регулярных занятиях физической культурой и спортом, создание для этого необходимых условий на территории МО  Горелово.</a:t>
            </a:r>
          </a:p>
          <a:p>
            <a:pPr algn="just">
              <a:buNone/>
            </a:pPr>
            <a:r>
              <a:rPr lang="ru-RU" i="1" dirty="0" smtClean="0"/>
              <a:t>	Задачи: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- Формирование у населения потребности регулярных занятиях физической культурой и спортом;</a:t>
            </a:r>
          </a:p>
          <a:p>
            <a:pPr algn="just"/>
            <a:r>
              <a:rPr lang="ru-RU" dirty="0" smtClean="0"/>
              <a:t>-  Создание и внедрение в образовательный процесс эффективной системы физического воспитания, ориентированной на особенности развития детей и подростков;</a:t>
            </a:r>
          </a:p>
          <a:p>
            <a:pPr algn="just"/>
            <a:r>
              <a:rPr lang="ru-RU" dirty="0" smtClean="0"/>
              <a:t>-  Сохранение и укрепление здоровья детей, формирование у них потребности в физическом совершенствовании и здоровом образе жизни, развитие системы детско-юношеского спорта, включая организацию спортивно-оздоровительных лагерей; </a:t>
            </a:r>
          </a:p>
          <a:p>
            <a:pPr algn="just"/>
            <a:r>
              <a:rPr lang="ru-RU" dirty="0" smtClean="0"/>
              <a:t> Пропаганда физической культуры и спорта с учетом возрастных и социальных особенностей различных групп населения, обеспечение раскрытия социальной значимости физической культуры и спорта, их роль в оздоровлении нации, формировании здорового образа жизни граждан, борьбе с негативными явлениями - курением, употреблением алкоголя, наркотиков, детской преступностью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72" y="621323"/>
            <a:ext cx="8596668" cy="178190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ВЕДОМСТВЕННАЯ ЦЕЛЕВАЯ ПРОГРАММА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ВНУТРИГОРОДСКОГО МУНИЦИПАЛЬНОГО ОБРАЗОВАНИЯ САНКТ-ПЕТЕРБУРГА МУНИЦИПАЛЬНЫЙ ОКРУГ ГОРЕЛОВО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«Организация и проведение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досуговых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мероприятий для жителей внутригородского  муниципального образования Санкт-Петербурга Муниципальный округ Горелово в 2020 году»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468880"/>
            <a:ext cx="10972800" cy="438912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Создание условий для формирования законопослушных, образованных, духовно и физически здоровых граждан, обладающих здоровой мотивацией к самореализации во всех сферах активной созидательной деятельности на благо внутригородского Муниципального образования Санкт-Петербурга Муниципальный округ Горелово.</a:t>
            </a:r>
            <a:br>
              <a:rPr lang="ru-RU" dirty="0" smtClean="0"/>
            </a:br>
            <a:r>
              <a:rPr lang="ru-RU" dirty="0" smtClean="0"/>
              <a:t>Задачи Программы:</a:t>
            </a:r>
          </a:p>
          <a:p>
            <a:pPr lvl="0"/>
            <a:r>
              <a:rPr lang="ru-RU" dirty="0" smtClean="0"/>
              <a:t>формирование нормативной правовой базы и проведение организационно-методической деятельности с целью повышения эффективности реализации политики в сфере культурного досуга внутригородского Муниципального образования Санкт-Петербурга Муниципальный округ  Горелово;</a:t>
            </a:r>
          </a:p>
          <a:p>
            <a:pPr lvl="0"/>
            <a:r>
              <a:rPr lang="ru-RU" dirty="0" smtClean="0"/>
              <a:t>развитие в обществе общечеловеческих ценностей в области образования, культуры, творчества, здорового образа жизни, трудового воспитания;</a:t>
            </a:r>
          </a:p>
          <a:p>
            <a:pPr lvl="0"/>
            <a:r>
              <a:rPr lang="ru-RU" dirty="0" smtClean="0"/>
              <a:t>повышение эффективности работы по гражданско-патриотическому воспитанию жителей; активной жизненной позиции, готовности к участию в общественно-политической жизни внутригородского Муниципального образования Санкт-Петербурга Муниципальный округ Горелово;</a:t>
            </a:r>
          </a:p>
          <a:p>
            <a:pPr lvl="0"/>
            <a:r>
              <a:rPr lang="ru-RU" dirty="0" smtClean="0"/>
              <a:t>формирование культуры в духе уважения к историческому прошлому внутригородского Муниципального образования Санкт-Петербурга Муниципальный  округ Горелово;</a:t>
            </a:r>
          </a:p>
          <a:p>
            <a:r>
              <a:rPr lang="ru-RU" dirty="0" smtClean="0"/>
              <a:t>активизация инновационной социальной и деловой активности жителей.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1070" y="547183"/>
            <a:ext cx="7908007" cy="1013255"/>
          </a:xfrm>
        </p:spPr>
        <p:txBody>
          <a:bodyPr>
            <a:normAutofit/>
          </a:bodyPr>
          <a:lstStyle/>
          <a:p>
            <a:r>
              <a:rPr lang="ru-RU" sz="2900" b="1" i="1" dirty="0" smtClean="0">
                <a:latin typeface="Arial Narrow" pitchFamily="34" charset="0"/>
                <a:cs typeface="Angsana New" pitchFamily="18" charset="-34"/>
              </a:rPr>
              <a:t>Источники финансирования дефицита бюджета муниципального округа Горелово на 2020 год</a:t>
            </a:r>
            <a:endParaRPr lang="ru-RU" sz="2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4769" y="1560894"/>
            <a:ext cx="10925907" cy="4863352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Сбалансированность бюджета является одним из основных принципов составления бюджета. Принцип сбалансированности означает, что объем предусмотренных бюджетом расходов должен соответствовать суммарному объему доходов бюджета и поступлений источников финансирования его дефицита.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Источником финансирования дефицита бюджета муниципального округа Горелово являются остатки средств на счетах по учету средств бюджета.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Остаток средств на 01.01.2020 года составляет 16284,0 тыс. руб., утвержденные показатели дефицита бюджета в сумме 896,1 тыс. руб. будут покрыты в полном объеме.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Динамика показателей дефицита/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профицита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бюджета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88122" y="4173097"/>
          <a:ext cx="8557948" cy="1133691"/>
        </p:xfrm>
        <a:graphic>
          <a:graphicData uri="http://schemas.openxmlformats.org/drawingml/2006/table">
            <a:tbl>
              <a:tblPr/>
              <a:tblGrid>
                <a:gridCol w="2157452"/>
                <a:gridCol w="2132904"/>
                <a:gridCol w="2133796"/>
                <a:gridCol w="2133796"/>
              </a:tblGrid>
              <a:tr h="377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Показатели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 </a:t>
                      </a: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(факт т.р.)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</a:t>
                      </a: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(факт т.р.)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</a:t>
                      </a: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(план т.р.)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Размер дефицита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-15881,2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-15844,7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-896,1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Размер </a:t>
                      </a:r>
                      <a:r>
                        <a:rPr lang="ru-RU" sz="1600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профицита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4103" y="855785"/>
            <a:ext cx="8596668" cy="867508"/>
          </a:xfrm>
        </p:spPr>
        <p:txBody>
          <a:bodyPr/>
          <a:lstStyle/>
          <a:p>
            <a:pPr algn="ctr"/>
            <a:r>
              <a:rPr lang="ru-RU" b="1" i="1" dirty="0" smtClean="0"/>
              <a:t>КОНТАКТНАЯ ИНФОРМАЦИЯ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2242651"/>
            <a:ext cx="4278924" cy="31734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Муниципальный Совет муниципального образования МО Горелово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198323, г. Санкт-Петербург, Красносельское шоссе, д. 46 лит. 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2-Н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Тел/факс: 404-94-99</a:t>
            </a:r>
          </a:p>
          <a:p>
            <a:pPr algn="ctr"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E-mail:ms@mogorelovo.ru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Часы работы: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понедельник-четверг: с 09.00 до 18.00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пятница: с 09.00 до 17.00, обед с 13.00 до 13.48</a:t>
            </a:r>
          </a:p>
          <a:p>
            <a:endParaRPr lang="ru-RU" sz="1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307015" y="2230927"/>
            <a:ext cx="4712677" cy="29389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Местная Администрация муниципального образования МО Горелово</a:t>
            </a:r>
          </a:p>
          <a:p>
            <a:pPr algn="ctr">
              <a:lnSpc>
                <a:spcPct val="150000"/>
              </a:lnSpc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19833, г. Санкт-Петербург, Красносельское шоссе, д. 46 лит. А,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пом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3-Н</a:t>
            </a: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Тел/факс: 746-25-65</a:t>
            </a:r>
          </a:p>
          <a:p>
            <a:pPr algn="ctr">
              <a:lnSpc>
                <a:spcPct val="150000"/>
              </a:lnSpc>
            </a:pP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E-mail:ma@mogorelovo.ru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Часы работы:</a:t>
            </a:r>
          </a:p>
          <a:p>
            <a:pPr algn="ctr">
              <a:lnSpc>
                <a:spcPct val="150000"/>
              </a:lnSpc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понедельник-четверг: с 09.00 до 18.00</a:t>
            </a: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пятница: с 09.00 до 17.00, обед с 13.00 до 13.48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1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985" y="0"/>
            <a:ext cx="10972800" cy="902677"/>
          </a:xfrm>
        </p:spPr>
        <p:txBody>
          <a:bodyPr/>
          <a:lstStyle/>
          <a:p>
            <a:pPr algn="ctr"/>
            <a:r>
              <a:rPr lang="ru-RU" b="1" i="1" dirty="0" smtClean="0">
                <a:latin typeface="Arial Narrow" panose="020B0606020202030204" pitchFamily="34" charset="0"/>
              </a:rPr>
              <a:t>Основные характеристики </a:t>
            </a:r>
            <a:endParaRPr lang="ru-RU" b="1" i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955" y="906584"/>
            <a:ext cx="10234246" cy="5465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300" dirty="0" smtClean="0"/>
              <a:t>Муниципальное образование является внутригородской территорией Санкт-Петербурга – частью территории города федерального значения, в границах которой местное самоуправление осуществляется населением непосредственно и (или) через выборные и иные органы местного самоуправления.</a:t>
            </a:r>
          </a:p>
          <a:p>
            <a:pPr marL="0" indent="0" algn="just">
              <a:buNone/>
            </a:pPr>
            <a:r>
              <a:rPr lang="ru-RU" sz="1300" dirty="0" smtClean="0"/>
              <a:t>Граница </a:t>
            </a:r>
            <a:r>
              <a:rPr lang="ru-RU" sz="1300" dirty="0"/>
              <a:t>муниципального образования проходит:</a:t>
            </a:r>
          </a:p>
          <a:p>
            <a:pPr marL="0" indent="0" algn="just">
              <a:buNone/>
            </a:pPr>
            <a:r>
              <a:rPr lang="ru-RU" sz="1300" dirty="0"/>
              <a:t>от Лиговского путепровода по южной стороне полосы отвода Балтийского направления железной дороги до пересечения с Лиговским каналом (в районе Дачного проспекта), далее на юго-запад по оси Лиговского канала, по границе земельного участка авиапредприятия "Пулково" до Нагорного канала, далее на восток по оси Нагорного канала до Лиговского канала (до границы с Ломоносовским районом Ленинградской области).</a:t>
            </a:r>
          </a:p>
          <a:p>
            <a:pPr marL="0" indent="0" algn="just">
              <a:buNone/>
            </a:pPr>
            <a:r>
              <a:rPr lang="ru-RU" sz="1300" dirty="0"/>
              <a:t>Далее на юго-запад по оси Лиговского канала идет до </a:t>
            </a:r>
            <a:r>
              <a:rPr lang="ru-RU" sz="1300" dirty="0" err="1"/>
              <a:t>Волхонского</a:t>
            </a:r>
            <a:r>
              <a:rPr lang="ru-RU" sz="1300" dirty="0"/>
              <a:t> шоссе, затем на северо-запад 100 м, на северо-восток 200 м, северо-запад 400 м, пересекает газопровод и земли сельскохозяйственного предприятия "</a:t>
            </a:r>
            <a:r>
              <a:rPr lang="ru-RU" sz="1300" dirty="0" err="1"/>
              <a:t>Предпортовое</a:t>
            </a:r>
            <a:r>
              <a:rPr lang="ru-RU" sz="1300" dirty="0"/>
              <a:t>" и, не доходя 50 м до </a:t>
            </a:r>
            <a:r>
              <a:rPr lang="ru-RU" sz="1300" dirty="0" err="1"/>
              <a:t>Таллинского</a:t>
            </a:r>
            <a:r>
              <a:rPr lang="ru-RU" sz="1300" dirty="0"/>
              <a:t> шоссе, идет на юго-запад 310 м, доходит до южной стороны </a:t>
            </a:r>
            <a:r>
              <a:rPr lang="ru-RU" sz="1300" dirty="0" err="1"/>
              <a:t>Волхонского</a:t>
            </a:r>
            <a:r>
              <a:rPr lang="ru-RU" sz="1300" dirty="0"/>
              <a:t> шоссе и по ней идет 430 м до железной дороги направления Гатчина-Балтийская, далее по восточной стороне полосы отвода железной дороги направления Гатчина-Балтийская идет на юг, затем по северной стороне Колхозной улицы 200 м, по западной стороне Колхозной улицы 500 м, затем поворачивает на восток, пересекает </a:t>
            </a:r>
            <a:r>
              <a:rPr lang="ru-RU" sz="1300" dirty="0" err="1"/>
              <a:t>Таллинское</a:t>
            </a:r>
            <a:r>
              <a:rPr lang="ru-RU" sz="1300" dirty="0"/>
              <a:t> шоссе и идет по его восточной стороне до </a:t>
            </a:r>
            <a:r>
              <a:rPr lang="ru-RU" sz="1300" dirty="0" err="1"/>
              <a:t>Койровской</a:t>
            </a:r>
            <a:r>
              <a:rPr lang="ru-RU" sz="1300" dirty="0"/>
              <a:t> железнодорожной ветки, далее проходит на восток по южной стороне полосы отвода </a:t>
            </a:r>
            <a:r>
              <a:rPr lang="ru-RU" sz="1300" dirty="0" err="1"/>
              <a:t>Койровской</a:t>
            </a:r>
            <a:r>
              <a:rPr lang="ru-RU" sz="1300" dirty="0"/>
              <a:t> железнодорожной ветки до улицы Коммунаров, затем на юго-запад 450 м по восточной стороне улицы Коммунаров, далее поворачивает на юго-восток и идет до реки </a:t>
            </a:r>
            <a:r>
              <a:rPr lang="ru-RU" sz="1300" dirty="0" err="1"/>
              <a:t>Дудергофки</a:t>
            </a:r>
            <a:r>
              <a:rPr lang="ru-RU" sz="1300" dirty="0"/>
              <a:t>, далее в южном направлении 835 м по оси реки </a:t>
            </a:r>
            <a:r>
              <a:rPr lang="ru-RU" sz="1300" dirty="0" err="1"/>
              <a:t>Дудергофки</a:t>
            </a:r>
            <a:r>
              <a:rPr lang="ru-RU" sz="1300" dirty="0"/>
              <a:t>, далее на юг 40 м до бетонного забора и юго-восток 95 м вдоль бетонного забора, затем идет на юг и юго-восток, пересекая Лиговский канал и Аннинское шоссе, до Заречной улицы, далее на юго-восток по восточной стороне Заречной улицы, включая в границы Санкт-Петербурга жилые дома с N 2 по N 16 и детский сад N 59, затем идет на юго-восток по местному проезду до газопровода Кохтла-Ярве - Санкт-Петербург, далее на юго-запад и запад вдоль восточной и южной границ газопровода до восточной полосы отвода железной дороги направления Гатчина-Балтийская</a:t>
            </a:r>
            <a:r>
              <a:rPr lang="ru-RU" sz="1300" dirty="0" smtClean="0"/>
              <a:t>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xmlns="" val="13336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702495" y="574431"/>
            <a:ext cx="10422704" cy="53330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300" dirty="0"/>
              <a:t>Далее, огибая с юга земельный участок железной дороги направления Гатчина-Балтийская у реки </a:t>
            </a:r>
            <a:r>
              <a:rPr lang="ru-RU" sz="1300" dirty="0" err="1"/>
              <a:t>Дудергофки</a:t>
            </a:r>
            <a:r>
              <a:rPr lang="ru-RU" sz="1300" dirty="0"/>
              <a:t>, до южной границы газопровода, далее на запад и юго-запад по южной и юго-восточной границе газопровода Кохтла-Ярве - Санкт-Петербург до Геологической улицы. Далее граница проходит по восточной границе сельскохозяйственного предприятия "Победа" до автодороги на Аннино. Далее на северо-восток южнее деревни Аннино по северной стороне полосы отвода железнодорожной ветки в районе деревни Пески до продолжения </a:t>
            </a:r>
            <a:r>
              <a:rPr lang="ru-RU" sz="1300" dirty="0" err="1"/>
              <a:t>Стрельнинского</a:t>
            </a:r>
            <a:r>
              <a:rPr lang="ru-RU" sz="1300" dirty="0"/>
              <a:t> шоссе, по его западной стороне на север 500 м, затем идет по южной и восточной границам коллективного садоводства "Пески", далее по восточной границе земель сельскохозяйственного предприятия "Победа", по южной и восточной границам коллективных садов, доходит до границы земель опытно-производственного хозяйства Северного научно-исследовательского института гидротехники и мелиорации, затем по южной и восточной границам земель опытно-производственного хозяйства Северного научно-исследовательского института гидротехники и мелиорации доходит до </a:t>
            </a:r>
            <a:r>
              <a:rPr lang="ru-RU" sz="1300" dirty="0" err="1"/>
              <a:t>Волхонского</a:t>
            </a:r>
            <a:r>
              <a:rPr lang="ru-RU" sz="1300" dirty="0"/>
              <a:t> шоссе.</a:t>
            </a:r>
          </a:p>
          <a:p>
            <a:pPr marL="0" indent="0" algn="just">
              <a:buNone/>
            </a:pPr>
            <a:r>
              <a:rPr lang="ru-RU" sz="1300" dirty="0"/>
              <a:t>Далее на юго-восток 1500 м по оси </a:t>
            </a:r>
            <a:r>
              <a:rPr lang="ru-RU" sz="1300" dirty="0" err="1"/>
              <a:t>Волхонского</a:t>
            </a:r>
            <a:r>
              <a:rPr lang="ru-RU" sz="1300" dirty="0"/>
              <a:t> шоссе до пересечения с западной стороной полосы отвода железной дороги направления Гатчина-Балтийская, далее по западной стороне полосы отвода этой железной дороги до пересечения с южной стороной полосы отвода Балтийского направления железной дороги, далее на запад по южной стороне полосы отвода Балтийского направления железной дороги до Лиговского путепровода.</a:t>
            </a:r>
          </a:p>
          <a:p>
            <a:pPr marL="0" indent="0">
              <a:buNone/>
            </a:pPr>
            <a:r>
              <a:rPr lang="ru-RU" sz="1300" dirty="0"/>
              <a:t>Численность по данным Федеральной службы Государственной статистики, на территории муниципального округа численность населения составляет</a:t>
            </a:r>
            <a:r>
              <a:rPr lang="ru-RU" sz="1300" dirty="0" smtClean="0"/>
              <a:t>:</a:t>
            </a:r>
          </a:p>
          <a:p>
            <a:pPr marL="0" indent="0">
              <a:buNone/>
            </a:pPr>
            <a:endParaRPr lang="ru-RU" sz="13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58161"/>
              </p:ext>
            </p:extLst>
          </p:nvPr>
        </p:nvGraphicFramePr>
        <p:xfrm>
          <a:off x="2957411" y="4845182"/>
          <a:ext cx="5847715" cy="538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7130"/>
                <a:gridCol w="1170305"/>
                <a:gridCol w="1170305"/>
                <a:gridCol w="1169670"/>
                <a:gridCol w="117030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На 01.01.2015г.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На 01.01.2016г.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На 01.01.2017г.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На 01.01.2018г.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</a:t>
                      </a:r>
                      <a:r>
                        <a:rPr lang="ru-RU" sz="1100" dirty="0" smtClean="0">
                          <a:effectLst/>
                        </a:rPr>
                        <a:t>01.01.2019г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24072 чел.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26408 чел.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28050 чел.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29673 чел.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31255 чел.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3697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184" y="2182158"/>
            <a:ext cx="2057400" cy="1371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704" y="750277"/>
            <a:ext cx="9287281" cy="1483257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Arial Narrow" pitchFamily="34" charset="0"/>
              </a:rPr>
              <a:t>Что такое бюджет?</a:t>
            </a:r>
            <a:br>
              <a:rPr lang="ru-RU" sz="4000" b="1" i="1" dirty="0" smtClean="0">
                <a:latin typeface="Arial Narrow" pitchFamily="34" charset="0"/>
              </a:rPr>
            </a:br>
            <a:r>
              <a:rPr lang="ru-RU" sz="4000" b="1" i="1" dirty="0" smtClean="0">
                <a:latin typeface="Arial Narrow" pitchFamily="34" charset="0"/>
              </a:rPr>
              <a:t>БЮДЖЕТ</a:t>
            </a:r>
            <a:r>
              <a:rPr lang="ru-RU" sz="4000" dirty="0" smtClean="0">
                <a:latin typeface="Arial Narrow" pitchFamily="34" charset="0"/>
              </a:rPr>
              <a:t> – план доходов и расходов на определенный период</a:t>
            </a:r>
            <a:endParaRPr lang="ru-RU" sz="4000" b="1" i="1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458" y="3692334"/>
            <a:ext cx="10399587" cy="2333327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России является трехуровневой, муниципальные бюджеты относятся к третьему уровню.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 (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1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8330" y="373103"/>
            <a:ext cx="5816184" cy="127846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Arial Narrow" panose="020B0606020202030204" pitchFamily="34" charset="0"/>
              </a:rPr>
              <a:t>Что такое </a:t>
            </a:r>
            <a:br>
              <a:rPr lang="ru-RU" sz="3200" b="1" i="1" dirty="0" smtClean="0">
                <a:latin typeface="Arial Narrow" panose="020B0606020202030204" pitchFamily="34" charset="0"/>
              </a:rPr>
            </a:br>
            <a:r>
              <a:rPr lang="ru-RU" sz="3200" b="1" i="1" dirty="0" smtClean="0">
                <a:latin typeface="Arial Narrow" panose="020B0606020202030204" pitchFamily="34" charset="0"/>
              </a:rPr>
              <a:t>бюджет для граждан?</a:t>
            </a:r>
            <a:endParaRPr lang="ru-RU" sz="3200" b="1" i="1" dirty="0"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095553" y="2016101"/>
            <a:ext cx="9710432" cy="2818227"/>
          </a:xfrm>
        </p:spPr>
        <p:txBody>
          <a:bodyPr>
            <a:normAutofit/>
          </a:bodyPr>
          <a:lstStyle/>
          <a:p>
            <a:pPr algn="just"/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Бюджет для граждан – это бюджет, разработанный с целью ознакомления жителей с основными условиями формирования и исполнения бюджета муниципального округа Горелово, источниками доходов бюджета, обоснованиями бюджетных расходов, планируемыми и достигнутыми результатами использования бюджетных средств.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7541" y="3483654"/>
            <a:ext cx="4720533" cy="251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30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565" y="328246"/>
            <a:ext cx="8596668" cy="808892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latin typeface="Arial Narrow" panose="020B0606020202030204" pitchFamily="34" charset="0"/>
              </a:rPr>
              <a:t>ОСНОВНЫЕ </a:t>
            </a:r>
            <a:r>
              <a:rPr lang="ru-RU" b="1" i="1" dirty="0" smtClean="0">
                <a:latin typeface="Arial Narrow" panose="020B0606020202030204" pitchFamily="34" charset="0"/>
              </a:rPr>
              <a:t>ПОНЯТИЯ О БЮДЖЕТЕ</a:t>
            </a:r>
            <a:endParaRPr lang="ru-RU" b="1" i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227" y="1230586"/>
            <a:ext cx="10459587" cy="388077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безвозмездные и безвозвратные поступления денежных средств в бюджет 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налоги, взимаемые в связи с применением упрощенной системы налогообложения;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единый налог на вмененный доход, для отдельных видов деятельности;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налог, взимаемый в связи с применением патентной системы налогообложения; Неналоговые доходы: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доходы получаемые в виде арендной платы от продажи права на заключение договоров аренды земельных участков государственная собственность на которые не разграничена;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средства, составляющие восстановительную стоимость зеленых насаждений внутриквартального озеленения;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штрафы за нарушение законодательства.</a:t>
            </a:r>
          </a:p>
          <a:p>
            <a:pPr marL="0" indent="0" algn="just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959" y="4337733"/>
            <a:ext cx="3163994" cy="21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693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1969" y="1081926"/>
            <a:ext cx="10128740" cy="382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поступления:</a:t>
            </a:r>
            <a:endParaRPr lang="ru-RU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/>
              </a:buClr>
              <a:buSzPct val="80000"/>
            </a:pP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– денежные средства, предоставляемые на безвозмездной и безвозвратной основе без установления направлений и условий их использования; </a:t>
            </a:r>
          </a:p>
          <a:p>
            <a:pPr algn="just">
              <a:buClr>
                <a:schemeClr val="accent1"/>
              </a:buClr>
              <a:buSzPct val="80000"/>
            </a:pP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– денежные средства, предоставленные местному бюджету в целях финансового обеспечения расходных обязательств муниципального образования, возникающих при выполнении государственных полномочий Российской Федерации, субъектов Российской Федерации, переданных для осуществления органом местного самоуправления в установленном порядке. </a:t>
            </a:r>
          </a:p>
          <a:p>
            <a:pPr algn="just">
              <a:buClr>
                <a:schemeClr val="accent1"/>
              </a:buClr>
              <a:buSzPct val="80000"/>
            </a:pPr>
            <a:endParaRPr lang="ru-RU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денежные средства, направляемые на финансовое обеспечение задач и функций государства и местного самоуправления.</a:t>
            </a:r>
            <a:endParaRPr lang="ru-RU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 местного бюджета формируются на основе принимаемых органами местного самоуправления расходных обязательств по вопросам местного значения и делегированных государственными органами исполнительной власти отдельных полномочий. 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1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447" y="457198"/>
            <a:ext cx="1073833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местного бюджета? </a:t>
            </a: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 проведение мероприятий в области благоустройства придомовых территорий и дворовых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территорий, организация дополнительных парковочных мест, установка и ремонт газонных ограждений, 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санитарного благополучия населения,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озеленение, обустройство зон отдыха, детских и спортивных площадок; </a:t>
            </a:r>
          </a:p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 текущий ремонт и содержание дорог, расположенных в пределах границ муниципального образования, в соответствии с перечнем, утвержденным Правительством Санкт-Петербурга;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 организацию и проведение мероприятий в сферах культуры, физической культуры и спорта, молодежной политики; </a:t>
            </a: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 временное трудоустройство несовершеннолетних в возрасте от 14 до 18 лет в свободное от учебы время; </a:t>
            </a:r>
            <a:endParaRPr lang="ru-RU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охрана окружающей среды; 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 исполнение государственного полномочия Санкт-Петербурга по организации и осуществлению деятельности по опеке и попечительству; </a:t>
            </a: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 содержание и обеспечение деятельности органов местного самоуправления и другие нужды, связанные с решением вопросов местного значения муниципального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 </a:t>
            </a:r>
          </a:p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проведение муниципальных выборов. </a:t>
            </a:r>
          </a:p>
          <a:p>
            <a:endParaRPr lang="ru-RU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1077" y="4856954"/>
            <a:ext cx="2223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957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1400</TotalTime>
  <Words>2156</Words>
  <Application>Microsoft Office PowerPoint</Application>
  <PresentationFormat>Произвольный</PresentationFormat>
  <Paragraphs>327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Аспект</vt:lpstr>
      <vt:lpstr>БЮДЖЕТ ДЛЯ ГРАЖДАН  НА 2020 ГОД</vt:lpstr>
      <vt:lpstr>Содержание</vt:lpstr>
      <vt:lpstr>Основные характеристики </vt:lpstr>
      <vt:lpstr>Слайд 4</vt:lpstr>
      <vt:lpstr>Что такое бюджет? БЮДЖЕТ – план доходов и расходов на определенный период</vt:lpstr>
      <vt:lpstr>Что такое  бюджет для граждан?</vt:lpstr>
      <vt:lpstr>ОСНОВНЫЕ ПОНЯТИЯ О БЮДЖЕТЕ</vt:lpstr>
      <vt:lpstr>Слайд 8</vt:lpstr>
      <vt:lpstr>Слайд 9</vt:lpstr>
      <vt:lpstr>Слайд 10</vt:lpstr>
      <vt:lpstr>Основные задачи и приоритетные направления бюджетной политики муниципального округа Горелово.</vt:lpstr>
      <vt:lpstr>Основные приоритеты социально-экономического развития МО Горелово</vt:lpstr>
      <vt:lpstr>Основные показатели социально-экономического развития муниципального округа Горелово </vt:lpstr>
      <vt:lpstr>Слайд 14</vt:lpstr>
      <vt:lpstr>Слайд 15</vt:lpstr>
      <vt:lpstr>Структура доходов бюджета муниципального округа ГОРЕЛОВО на 2020 год.</vt:lpstr>
      <vt:lpstr>Динамика доходов бюджета муниципального округа Горелово</vt:lpstr>
      <vt:lpstr>Направление принятых расходных обязательств в муниципальном округе Горелово</vt:lpstr>
      <vt:lpstr>Динамика расходов бюджета муниципального округа Горелово</vt:lpstr>
      <vt:lpstr>  Запланированные расходы на  2020 год ОБЩЕГОСУДАРСТВЕННЫЕ ВОПРОСЫ</vt:lpstr>
      <vt:lpstr>ВЕДОМСТВЕННАЯ ЦЕЛЕВАЯ ПРОГРАММА  ВНУТРИГОРОДСКОГО МУНИЦИПАЛЬНОГО ОБРАЗОВАНИЯ САНКТ-ПЕТЕРБУРГА МУНИЦИПАЛЬНЫЙ ОКРУГ ГОРЕЛОВО  «Участие  в организации и финансировании трудоустройства несовершеннолетних в возрасте от 14 до 18 лет, в свободное от учебы время  в 2020 году»</vt:lpstr>
      <vt:lpstr>ВЕДОМСТВЕННАЯ ЦЕЛЕВАЯ ПРОГРАММА  ВНУТРИГОРОДСКОГО МУНИЦИПАЛЬНОГО ОБРАЗОВАНИЯ САНКТ-ПЕТЕРБУРГА МУНИЦИПАЛЬНЫЙ ОКРУГ ГОРЕЛОВО «Организация и проведение местных и участие в организации и проведении городских праздничных и иных зрелищных мероприятиях  на территории внутригородского муниципального образования Санкт-Петербурга Муниципальный округ Горелово в 2020 году»</vt:lpstr>
      <vt:lpstr>ВЕДОМСТВЕННАЯ ЦЕЛЕВАЯ   ПРОГРАММА ВНУТРИГОРОДСКОГО МУНИЦИПАЛЬНОГО БРАЗОВАНИЯ САНКТ-ПЕТЕРБУРГА МУНИЦИПАЛЬНЫЙ ОКРУГ ГОРЕЛОВО «Содействие в установленном порядке исполнительным органам государственной власти Санкт-Петербурга в сборе и обмене информацией  в области защиты населения и территорий от чрезвычайных ситуаций, а также содействие в информировании населения об угрозе возникновения или о возникновении чрезвычайной ситуации и проведение подготовки и обучения неработающего населения способам защиты и действиям в чрезвычайных ситуациях в 2020 году» </vt:lpstr>
      <vt:lpstr>ВЕДОМСТВЕННАЯ ЦЕЛЕВАЯ ПРОГРАММА ВНУТРИГОРОДСКОГО МУНИЦИПАЛЬНОГО ОБРАЗОВАНИЯ САНКТ-ПЕТЕРБУРГА МУНИЦИПАЛЬНЫЙ ОКРУГ ГОРЕЛОВО «Осуществление благоустройства территории внутригородского муниципального образования Санкт-Петербурга Муниципальный  округ Горелово  в 2020 году»</vt:lpstr>
      <vt:lpstr>ВЕДОМСТВЕННАЯ ЦЕЛЕВАЯ ПРОГРАММА  ВНУТРИГОРОДСКОГО МУНИЦИПАЛЬНОГО ОБРАЗОВАНИЯ САНКТ-ПЕТЕРБУРГА МУНИЦИПАЛЬНЫЙ ОКРУГ ГОРЕЛОВО  «Текущий ремонт  и содержание дорог, расположенных в пределах границ внутригородского муниципального образования Санкт-Петербурга  Муниципальный округ Горелово, в соответствии с перечнем, утвержденным Правительством Санкт-Петербурга в 2020 году»</vt:lpstr>
      <vt:lpstr>ВЕДОМСТВЕННАЯ ЦЕЛЕВАЯ ПРОГРАММА  ВНУТРИГОРОДСКОГО МУНИЦИПАЛЬНОГО ОБРАЗОВАНИЯ САНКТ-ПЕТЕРБУРГА МУНИЦИПАЛЬНЫЙ ОКРУГ ГОРЕЛОВО  «Обеспечение условий для развития на территории муниципального образования физической культуры и массового спорта, организации и проведению официальных физкультурных мероприятий, культурно-оздоровительных мероприятий и спортивных мероприятий внутригородского муниципального образования Санкт-Петербурга Муниципальный округ  Горелово в 2020 году»</vt:lpstr>
      <vt:lpstr>ВЕДОМСТВЕННАЯ ЦЕЛЕВАЯ ПРОГРАММА  ВНУТРИГОРОДСКОГО МУНИЦИПАЛЬНОГО ОБРАЗОВАНИЯ САНКТ-ПЕТЕРБУРГА МУНИЦИПАЛЬНЫЙ ОКРУГ ГОРЕЛОВО «Организация и проведение досуговых мероприятий для жителей внутригородского  муниципального образования Санкт-Петербурга Муниципальный округ Горелово в 2020 году»</vt:lpstr>
      <vt:lpstr>Источники финансирования дефицита бюджета муниципального округа Горелово на 2020 год</vt:lpstr>
      <vt:lpstr>КОНТАКТНАЯ ИНФОРМАЦИЯ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2017 ГОД</dc:title>
  <dc:creator>i</dc:creator>
  <cp:lastModifiedBy>User</cp:lastModifiedBy>
  <cp:revision>109</cp:revision>
  <dcterms:created xsi:type="dcterms:W3CDTF">2018-03-14T13:24:56Z</dcterms:created>
  <dcterms:modified xsi:type="dcterms:W3CDTF">2021-04-15T14:55:18Z</dcterms:modified>
</cp:coreProperties>
</file>